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5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166" r:id="rId1"/>
    <p:sldMasterId id="2147484180" r:id="rId2"/>
    <p:sldMasterId id="2147484220" r:id="rId3"/>
    <p:sldMasterId id="2147485017" r:id="rId4"/>
    <p:sldMasterId id="2147485034" r:id="rId5"/>
    <p:sldMasterId id="2147485048" r:id="rId6"/>
  </p:sldMasterIdLst>
  <p:notesMasterIdLst>
    <p:notesMasterId r:id="rId67"/>
  </p:notesMasterIdLst>
  <p:handoutMasterIdLst>
    <p:handoutMasterId r:id="rId68"/>
  </p:handoutMasterIdLst>
  <p:sldIdLst>
    <p:sldId id="1130" r:id="rId7"/>
    <p:sldId id="1080" r:id="rId8"/>
    <p:sldId id="1250" r:id="rId9"/>
    <p:sldId id="1209" r:id="rId10"/>
    <p:sldId id="1274" r:id="rId11"/>
    <p:sldId id="1267" r:id="rId12"/>
    <p:sldId id="1268" r:id="rId13"/>
    <p:sldId id="1265" r:id="rId14"/>
    <p:sldId id="1287" r:id="rId15"/>
    <p:sldId id="1288" r:id="rId16"/>
    <p:sldId id="1180" r:id="rId17"/>
    <p:sldId id="1202" r:id="rId18"/>
    <p:sldId id="1243" r:id="rId19"/>
    <p:sldId id="1254" r:id="rId20"/>
    <p:sldId id="1245" r:id="rId21"/>
    <p:sldId id="1244" r:id="rId22"/>
    <p:sldId id="1255" r:id="rId23"/>
    <p:sldId id="1273" r:id="rId24"/>
    <p:sldId id="1270" r:id="rId25"/>
    <p:sldId id="1246" r:id="rId26"/>
    <p:sldId id="1289" r:id="rId27"/>
    <p:sldId id="1290" r:id="rId28"/>
    <p:sldId id="1291" r:id="rId29"/>
    <p:sldId id="1292" r:id="rId30"/>
    <p:sldId id="1286" r:id="rId31"/>
    <p:sldId id="1293" r:id="rId32"/>
    <p:sldId id="1294" r:id="rId33"/>
    <p:sldId id="1295" r:id="rId34"/>
    <p:sldId id="1257" r:id="rId35"/>
    <p:sldId id="1266" r:id="rId36"/>
    <p:sldId id="1269" r:id="rId37"/>
    <p:sldId id="1252" r:id="rId38"/>
    <p:sldId id="1256" r:id="rId39"/>
    <p:sldId id="1253" r:id="rId40"/>
    <p:sldId id="1210" r:id="rId41"/>
    <p:sldId id="1214" r:id="rId42"/>
    <p:sldId id="1217" r:id="rId43"/>
    <p:sldId id="1218" r:id="rId44"/>
    <p:sldId id="1219" r:id="rId45"/>
    <p:sldId id="1221" r:id="rId46"/>
    <p:sldId id="1223" r:id="rId47"/>
    <p:sldId id="1263" r:id="rId48"/>
    <p:sldId id="1229" r:id="rId49"/>
    <p:sldId id="1239" r:id="rId50"/>
    <p:sldId id="1240" r:id="rId51"/>
    <p:sldId id="1275" r:id="rId52"/>
    <p:sldId id="1276" r:id="rId53"/>
    <p:sldId id="1249" r:id="rId54"/>
    <p:sldId id="1277" r:id="rId55"/>
    <p:sldId id="1278" r:id="rId56"/>
    <p:sldId id="1279" r:id="rId57"/>
    <p:sldId id="1280" r:id="rId58"/>
    <p:sldId id="1281" r:id="rId59"/>
    <p:sldId id="1282" r:id="rId60"/>
    <p:sldId id="1283" r:id="rId61"/>
    <p:sldId id="1296" r:id="rId62"/>
    <p:sldId id="1285" r:id="rId63"/>
    <p:sldId id="1272" r:id="rId64"/>
    <p:sldId id="1284" r:id="rId65"/>
    <p:sldId id="1248" r:id="rId66"/>
  </p:sldIdLst>
  <p:sldSz cx="9144000" cy="6858000" type="letter"/>
  <p:notesSz cx="6797675" cy="9926638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bg1"/>
        </a:solidFill>
        <a:latin typeface="Tahoma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bg1"/>
        </a:solidFill>
        <a:latin typeface="Tahoma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bg1"/>
        </a:solidFill>
        <a:latin typeface="Tahoma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bg1"/>
        </a:solidFill>
        <a:latin typeface="Tahoma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bg1"/>
        </a:solidFill>
        <a:latin typeface="Tahoma" pitchFamily="34" charset="0"/>
        <a:ea typeface="+mn-ea"/>
        <a:cs typeface="Arial" charset="0"/>
      </a:defRPr>
    </a:lvl5pPr>
    <a:lvl6pPr marL="2286000" algn="l" defTabSz="914400" rtl="0" eaLnBrk="1" latinLnBrk="0" hangingPunct="1">
      <a:defRPr sz="2400" b="1" kern="1200">
        <a:solidFill>
          <a:schemeClr val="bg1"/>
        </a:solidFill>
        <a:latin typeface="Tahoma" pitchFamily="34" charset="0"/>
        <a:ea typeface="+mn-ea"/>
        <a:cs typeface="Arial" charset="0"/>
      </a:defRPr>
    </a:lvl6pPr>
    <a:lvl7pPr marL="2743200" algn="l" defTabSz="914400" rtl="0" eaLnBrk="1" latinLnBrk="0" hangingPunct="1">
      <a:defRPr sz="2400" b="1" kern="1200">
        <a:solidFill>
          <a:schemeClr val="bg1"/>
        </a:solidFill>
        <a:latin typeface="Tahoma" pitchFamily="34" charset="0"/>
        <a:ea typeface="+mn-ea"/>
        <a:cs typeface="Arial" charset="0"/>
      </a:defRPr>
    </a:lvl7pPr>
    <a:lvl8pPr marL="3200400" algn="l" defTabSz="914400" rtl="0" eaLnBrk="1" latinLnBrk="0" hangingPunct="1">
      <a:defRPr sz="2400" b="1" kern="1200">
        <a:solidFill>
          <a:schemeClr val="bg1"/>
        </a:solidFill>
        <a:latin typeface="Tahoma" pitchFamily="34" charset="0"/>
        <a:ea typeface="+mn-ea"/>
        <a:cs typeface="Arial" charset="0"/>
      </a:defRPr>
    </a:lvl8pPr>
    <a:lvl9pPr marL="3657600" algn="l" defTabSz="914400" rtl="0" eaLnBrk="1" latinLnBrk="0" hangingPunct="1">
      <a:defRPr sz="2400" b="1" kern="1200">
        <a:solidFill>
          <a:schemeClr val="bg1"/>
        </a:solidFill>
        <a:latin typeface="Tahoma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C0C61"/>
    <a:srgbClr val="CCFFFF"/>
    <a:srgbClr val="27179D"/>
    <a:srgbClr val="FDCFE5"/>
    <a:srgbClr val="FEDEEC"/>
    <a:srgbClr val="FEE2EF"/>
    <a:srgbClr val="FDCFE4"/>
    <a:srgbClr val="333333"/>
    <a:srgbClr val="000066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08" autoAdjust="0"/>
    <p:restoredTop sz="89247" autoAdjust="0"/>
  </p:normalViewPr>
  <p:slideViewPr>
    <p:cSldViewPr>
      <p:cViewPr varScale="1">
        <p:scale>
          <a:sx n="98" d="100"/>
          <a:sy n="98" d="100"/>
        </p:scale>
        <p:origin x="1578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58" y="181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3" d="100"/>
        <a:sy n="73" d="100"/>
      </p:scale>
      <p:origin x="0" y="-3226"/>
    </p:cViewPr>
  </p:sorterViewPr>
  <p:notesViewPr>
    <p:cSldViewPr>
      <p:cViewPr varScale="1">
        <p:scale>
          <a:sx n="49" d="100"/>
          <a:sy n="49" d="100"/>
        </p:scale>
        <p:origin x="-2922" y="-90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63" Type="http://schemas.openxmlformats.org/officeDocument/2006/relationships/slide" Target="slides/slide57.xml"/><Relationship Id="rId68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66" Type="http://schemas.openxmlformats.org/officeDocument/2006/relationships/slide" Target="slides/slide60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Relationship Id="rId61" Type="http://schemas.openxmlformats.org/officeDocument/2006/relationships/slide" Target="slides/slide55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slide" Target="slides/slide54.xml"/><Relationship Id="rId65" Type="http://schemas.openxmlformats.org/officeDocument/2006/relationships/slide" Target="slides/slide59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slide" Target="slides/slide58.xml"/><Relationship Id="rId69" Type="http://schemas.openxmlformats.org/officeDocument/2006/relationships/presProps" Target="presProps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slide" Target="slides/slide53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slide" Target="slides/slide56.xml"/><Relationship Id="rId7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1816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gif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8050"/>
            <a:ext cx="4984750" cy="41798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88514" tIns="43481" rIns="88514" bIns="4348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noProof="0"/>
              <a:t>Klik als u het opmaakprofiel van het notitiemodel wilt bewerken.</a:t>
            </a:r>
          </a:p>
          <a:p>
            <a:pPr lvl="1"/>
            <a:r>
              <a:rPr lang="nl-NL" noProof="0"/>
              <a:t>Tweede niveau</a:t>
            </a:r>
          </a:p>
          <a:p>
            <a:pPr lvl="2"/>
            <a:r>
              <a:rPr lang="nl-NL" noProof="0"/>
              <a:t>Derde niveau</a:t>
            </a:r>
          </a:p>
          <a:p>
            <a:pPr lvl="3"/>
            <a:r>
              <a:rPr lang="nl-NL" noProof="0"/>
              <a:t>Vierde niveau</a:t>
            </a:r>
          </a:p>
          <a:p>
            <a:pPr lvl="4"/>
            <a:r>
              <a:rPr lang="nl-NL" noProof="0"/>
              <a:t>Vijfde niveau</a:t>
            </a:r>
          </a:p>
        </p:txBody>
      </p:sp>
      <p:sp>
        <p:nvSpPr>
          <p:cNvPr id="141315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73150" y="862013"/>
            <a:ext cx="4648200" cy="34861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2" name="Rectangle 4"/>
          <p:cNvSpPr>
            <a:spLocks noChangeArrowheads="1"/>
          </p:cNvSpPr>
          <p:nvPr/>
        </p:nvSpPr>
        <p:spPr bwMode="auto">
          <a:xfrm>
            <a:off x="6330950" y="9521825"/>
            <a:ext cx="396875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8514" tIns="43481" rIns="88514" bIns="43481" anchor="ctr">
            <a:spAutoFit/>
          </a:bodyPr>
          <a:lstStyle>
            <a:lvl1pPr defTabSz="8953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defTabSz="8953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defTabSz="8953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defTabSz="8953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defTabSz="8953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 algn="r">
              <a:defRPr/>
            </a:pPr>
            <a:fld id="{0224E9F9-0CA2-47EC-80EA-CB89E99E91A1}" type="slidenum">
              <a:rPr lang="nl-NL" altLang="nl-NL" sz="1400" b="0" smtClean="0">
                <a:solidFill>
                  <a:schemeClr val="tx1"/>
                </a:solidFill>
                <a:latin typeface="Arial" charset="0"/>
              </a:rPr>
              <a:pPr algn="r">
                <a:defRPr/>
              </a:pPr>
              <a:t>‹#›</a:t>
            </a:fld>
            <a:endParaRPr lang="nl-NL" altLang="nl-NL" sz="1400" b="0"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9025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snp-nexus.org/test/snpnexus_44819/results.html" TargetMode="External"/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46583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Distal regulatory elements: specifically challenging.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430660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Distal regulatory elements: specifically challenging.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138815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Distal regulatory elements: specifically challenging.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812707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75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59E92B4-F34A-42D2-9824-DDD733D6E2A1}" type="slidenum">
              <a:rPr kumimoji="0" lang="en-GB" sz="12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Arial" charset="0"/>
              </a:rPr>
              <a:pPr marL="0" marR="0" lvl="0" indent="0" algn="l" defTabSz="9175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Arial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131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75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9C25A63-B8E7-4ECC-8865-66A90827302D}" type="slidenum">
              <a:rPr kumimoji="0" lang="en-GB" sz="12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Arial" charset="0"/>
              </a:rPr>
              <a:pPr marL="0" marR="0" lvl="0" indent="0" algn="l" defTabSz="9175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Arial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1) Not all variants are present in all populations</a:t>
            </a:r>
            <a:endParaRPr lang="en-GB" dirty="0"/>
          </a:p>
          <a:p>
            <a:endParaRPr lang="en-US" dirty="0"/>
          </a:p>
          <a:p>
            <a:r>
              <a:rPr lang="en-US" dirty="0"/>
              <a:t>Ernst van phenotype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indicatie</a:t>
            </a:r>
            <a:r>
              <a:rPr lang="en-US" dirty="0"/>
              <a:t> over wat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verwacht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SNP-effect.</a:t>
            </a:r>
          </a:p>
        </p:txBody>
      </p:sp>
    </p:spTree>
    <p:extLst>
      <p:ext uri="{BB962C8B-B14F-4D97-AF65-F5344CB8AC3E}">
        <p14:creationId xmlns:p14="http://schemas.microsoft.com/office/powerpoint/2010/main" val="31129484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75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CC96868-9F69-44BF-8F36-32EC1132BA6F}" type="slidenum">
              <a:rPr kumimoji="0" lang="en-GB" sz="12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Arial" charset="0"/>
              </a:rPr>
              <a:pPr marL="0" marR="0" lvl="0" indent="0" algn="l" defTabSz="9175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Arial" charset="0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0805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</a:t>
            </a:r>
            <a:r>
              <a:rPr lang="en-US" baseline="0" dirty="0"/>
              <a:t> some reason </a:t>
            </a:r>
            <a:r>
              <a:rPr lang="en-US" baseline="0" dirty="0" err="1"/>
              <a:t>Genevar</a:t>
            </a:r>
            <a:r>
              <a:rPr lang="en-US" baseline="0" dirty="0"/>
              <a:t> did not work this week, however it is a fairly straightforward tools that uses genome wide SNP data in combination with microarray expression data.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09439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0046067C-0487-4A8A-B71C-DDB16FA02A97}" type="slidenum">
              <a:rPr lang="en-GB" sz="1200" smtClean="0"/>
              <a:pPr eaLnBrk="1" hangingPunct="1"/>
              <a:t>29</a:t>
            </a:fld>
            <a:endParaRPr lang="en-GB" sz="1200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tag SNP is a representative single nucleotide polymorphism (SNP) in a region of the genome with high linkage disequilibrium that represents a group of SNPs called a </a:t>
            </a:r>
            <a:r>
              <a:rPr lang="en-US" dirty="0" err="1"/>
              <a:t>haplotype</a:t>
            </a:r>
            <a:r>
              <a:rPr lang="en-US" dirty="0"/>
              <a:t>. It is possible to identify genetic variation and association to phenotypes without genotyping every SNP in a chromosomal region</a:t>
            </a:r>
          </a:p>
        </p:txBody>
      </p:sp>
    </p:spTree>
    <p:extLst>
      <p:ext uri="{BB962C8B-B14F-4D97-AF65-F5344CB8AC3E}">
        <p14:creationId xmlns:p14="http://schemas.microsoft.com/office/powerpoint/2010/main" val="17873720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0046067C-0487-4A8A-B71C-DDB16FA02A97}" type="slidenum">
              <a:rPr lang="en-GB" sz="1200" smtClean="0"/>
              <a:pPr eaLnBrk="1" hangingPunct="1"/>
              <a:t>30</a:t>
            </a:fld>
            <a:endParaRPr lang="en-GB" sz="1200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tag SNP is a representative single nucleotide polymorphism (SNP) in a region of the genome with high linkage disequilibrium that represents a group of SNPs called a </a:t>
            </a:r>
            <a:r>
              <a:rPr lang="en-US" dirty="0" err="1"/>
              <a:t>haplotype</a:t>
            </a:r>
            <a:r>
              <a:rPr lang="en-US" dirty="0"/>
              <a:t>. It is possible to identify genetic variation and association to phenotypes without genotyping every SNP in a chromosomal region</a:t>
            </a:r>
          </a:p>
        </p:txBody>
      </p:sp>
    </p:spTree>
    <p:extLst>
      <p:ext uri="{BB962C8B-B14F-4D97-AF65-F5344CB8AC3E}">
        <p14:creationId xmlns:p14="http://schemas.microsoft.com/office/powerpoint/2010/main" val="32038595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7020661D-E699-4F6E-9025-EEA4AA6E57D2}" type="slidenum">
              <a:rPr lang="en-GB" sz="1200" smtClean="0"/>
              <a:pPr eaLnBrk="1" hangingPunct="1"/>
              <a:t>31</a:t>
            </a:fld>
            <a:endParaRPr lang="en-GB" sz="120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Effect sequence variation depends a lot on location in the genome; SNPs</a:t>
            </a:r>
          </a:p>
        </p:txBody>
      </p:sp>
    </p:spTree>
    <p:extLst>
      <p:ext uri="{BB962C8B-B14F-4D97-AF65-F5344CB8AC3E}">
        <p14:creationId xmlns:p14="http://schemas.microsoft.com/office/powerpoint/2010/main" val="867731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465836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465836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7020661D-E699-4F6E-9025-EEA4AA6E57D2}" type="slidenum">
              <a:rPr lang="en-GB" sz="1200" smtClean="0"/>
              <a:pPr eaLnBrk="1" hangingPunct="1"/>
              <a:t>33</a:t>
            </a:fld>
            <a:endParaRPr lang="en-GB" sz="120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648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A59E92B4-F34A-42D2-9824-DDD733D6E2A1}" type="slidenum">
              <a:rPr lang="en-GB" sz="1200" smtClean="0"/>
              <a:pPr eaLnBrk="1" hangingPunct="1"/>
              <a:t>34</a:t>
            </a:fld>
            <a:endParaRPr lang="en-GB" sz="120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1497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29C25A63-B8E7-4ECC-8865-66A90827302D}" type="slidenum">
              <a:rPr lang="en-GB" sz="1200" smtClean="0"/>
              <a:pPr eaLnBrk="1" hangingPunct="1"/>
              <a:t>35</a:t>
            </a:fld>
            <a:endParaRPr lang="en-GB" sz="120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1) Not all variants are present in all populations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075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45B305A9-CA1D-4C00-882C-1BFC25424F70}" type="slidenum">
              <a:rPr lang="en-GB" sz="1200" smtClean="0"/>
              <a:pPr eaLnBrk="1" hangingPunct="1"/>
              <a:t>36</a:t>
            </a:fld>
            <a:endParaRPr lang="en-GB" sz="1200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240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04ED41EB-114E-4949-9255-9EC731722D85}" type="slidenum">
              <a:rPr lang="en-GB" sz="1200" smtClean="0"/>
              <a:pPr eaLnBrk="1" hangingPunct="1"/>
              <a:t>37</a:t>
            </a:fld>
            <a:endParaRPr lang="en-GB" sz="1200"/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3052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DF45EB21-ECC5-428C-8CCF-CF30BBB0A6D9}" type="slidenum">
              <a:rPr lang="en-GB" sz="1200" smtClean="0"/>
              <a:pPr eaLnBrk="1" hangingPunct="1"/>
              <a:t>38</a:t>
            </a:fld>
            <a:endParaRPr lang="en-GB" sz="1200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580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A2520223-E42F-49C9-ACE1-A8076C2C6D34}" type="slidenum">
              <a:rPr lang="en-GB" sz="1200" smtClean="0"/>
              <a:pPr eaLnBrk="1" hangingPunct="1"/>
              <a:t>39</a:t>
            </a:fld>
            <a:endParaRPr lang="en-GB" sz="1200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138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3526D08C-E9FE-4A49-960C-EF7CF104E726}" type="slidenum">
              <a:rPr lang="en-GB" sz="1200" smtClean="0"/>
              <a:pPr eaLnBrk="1" hangingPunct="1"/>
              <a:t>40</a:t>
            </a:fld>
            <a:endParaRPr lang="en-GB" sz="120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788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BA2C4237-8CC0-4F4B-BA95-7AADCA676204}" type="slidenum">
              <a:rPr lang="en-GB" sz="1200" smtClean="0"/>
              <a:pPr eaLnBrk="1" hangingPunct="1"/>
              <a:t>41</a:t>
            </a:fld>
            <a:endParaRPr lang="en-GB" sz="1200"/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865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7020661D-E699-4F6E-9025-EEA4AA6E57D2}" type="slidenum">
              <a:rPr lang="en-GB" sz="1200" smtClean="0"/>
              <a:pPr eaLnBrk="1" hangingPunct="1"/>
              <a:t>4</a:t>
            </a:fld>
            <a:endParaRPr lang="en-GB" sz="120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Human genome consists in over 3 billion </a:t>
            </a:r>
            <a:r>
              <a:rPr lang="en-US" dirty="0" err="1"/>
              <a:t>basepairs</a:t>
            </a:r>
            <a:r>
              <a:rPr lang="en-US" dirty="0"/>
              <a:t>. Despite the fact that we are all different, we share about 99.5% of the genome and less then 0.5% various among us!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human transcriptome estimates have been shrinking since its discovery and still discussion ongoing. Humans have approximately 20,000 protein-coding genes  (less than 3% of the genome) and many more regulatory regions -&gt; determine where lies origin of heterogeneous disease such as OA?!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Which genes are actually expressed depends on the tissue AND on sex!</a:t>
            </a:r>
          </a:p>
        </p:txBody>
      </p:sp>
    </p:spTree>
    <p:extLst>
      <p:ext uri="{BB962C8B-B14F-4D97-AF65-F5344CB8AC3E}">
        <p14:creationId xmlns:p14="http://schemas.microsoft.com/office/powerpoint/2010/main" val="1073648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F271BCEE-6BA1-4BF2-BF39-0E931721C825}" type="slidenum">
              <a:rPr lang="en-GB" sz="1200" smtClean="0"/>
              <a:pPr eaLnBrk="1" hangingPunct="1"/>
              <a:t>43</a:t>
            </a:fld>
            <a:endParaRPr lang="en-GB" sz="120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8113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6AEB9A77-6735-4104-B2F8-E13372F0CBD2}" type="slidenum">
              <a:rPr lang="en-GB" sz="1200" smtClean="0"/>
              <a:pPr eaLnBrk="1" hangingPunct="1"/>
              <a:t>44</a:t>
            </a:fld>
            <a:endParaRPr lang="en-GB" sz="1200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145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AADE53CC-A4F3-4804-9A30-21259B59FC59}" type="slidenum">
              <a:rPr lang="en-GB" sz="1200" smtClean="0"/>
              <a:pPr eaLnBrk="1" hangingPunct="1"/>
              <a:t>45</a:t>
            </a:fld>
            <a:endParaRPr lang="en-GB" sz="120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3974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946294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AADE53CC-A4F3-4804-9A30-21259B59FC59}" type="slidenum">
              <a:rPr lang="en-GB" sz="1200" smtClean="0"/>
              <a:pPr eaLnBrk="1" hangingPunct="1"/>
              <a:t>48</a:t>
            </a:fld>
            <a:endParaRPr lang="en-GB" sz="120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3974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938351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082225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718230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144807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49505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7020661D-E699-4F6E-9025-EEA4AA6E57D2}" type="slidenum">
              <a:rPr lang="en-GB" sz="1200" smtClean="0"/>
              <a:pPr eaLnBrk="1" hangingPunct="1"/>
              <a:t>6</a:t>
            </a:fld>
            <a:endParaRPr lang="en-GB" sz="120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Effect sequence variation depends a lot on location in the genome; SNPs</a:t>
            </a:r>
          </a:p>
        </p:txBody>
      </p:sp>
    </p:spTree>
    <p:extLst>
      <p:ext uri="{BB962C8B-B14F-4D97-AF65-F5344CB8AC3E}">
        <p14:creationId xmlns:p14="http://schemas.microsoft.com/office/powerpoint/2010/main" val="281914258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979350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998849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676351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0" dirty="0">
                <a:solidFill>
                  <a:srgbClr val="003C7D"/>
                </a:solidFill>
                <a:latin typeface="Calibri"/>
                <a:cs typeface="+mn-cs"/>
                <a:hlinkClick r:id="rId3"/>
              </a:rPr>
              <a:t>https://snp-nexus.org/test/snpnexus_44819/results.html</a:t>
            </a:r>
            <a:endParaRPr lang="nl-NL" sz="1200" b="0" dirty="0">
              <a:solidFill>
                <a:srgbClr val="003C7D"/>
              </a:solidFill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53423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23222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</p:spPr>
        <p:txBody>
          <a:bodyPr/>
          <a:lstStyle>
            <a:lvl1pPr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17575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917575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7020661D-E699-4F6E-9025-EEA4AA6E57D2}" type="slidenum">
              <a:rPr lang="en-GB" sz="1200" smtClean="0"/>
              <a:pPr eaLnBrk="1" hangingPunct="1"/>
              <a:t>7</a:t>
            </a:fld>
            <a:endParaRPr lang="en-GB" sz="120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Effect sequence variation depends a lot on location in the genome; SNPs</a:t>
            </a:r>
          </a:p>
        </p:txBody>
      </p:sp>
    </p:spTree>
    <p:extLst>
      <p:ext uri="{BB962C8B-B14F-4D97-AF65-F5344CB8AC3E}">
        <p14:creationId xmlns:p14="http://schemas.microsoft.com/office/powerpoint/2010/main" val="2211618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20506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Functional variant: genetic variation with effect on gene expression in any way (methylation, CNV, …).</a:t>
            </a:r>
          </a:p>
        </p:txBody>
      </p:sp>
    </p:spTree>
    <p:extLst>
      <p:ext uri="{BB962C8B-B14F-4D97-AF65-F5344CB8AC3E}">
        <p14:creationId xmlns:p14="http://schemas.microsoft.com/office/powerpoint/2010/main" val="2829421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Functional variant: genetic variation with effect on gene expression in any way (methylation, CNV, …).</a:t>
            </a:r>
          </a:p>
        </p:txBody>
      </p:sp>
    </p:spTree>
    <p:extLst>
      <p:ext uri="{BB962C8B-B14F-4D97-AF65-F5344CB8AC3E}">
        <p14:creationId xmlns:p14="http://schemas.microsoft.com/office/powerpoint/2010/main" val="31848480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Functional variant: genetic variation with effect on gene expression in any way (methylation, CNV, …).</a:t>
            </a:r>
          </a:p>
        </p:txBody>
      </p:sp>
    </p:spTree>
    <p:extLst>
      <p:ext uri="{BB962C8B-B14F-4D97-AF65-F5344CB8AC3E}">
        <p14:creationId xmlns:p14="http://schemas.microsoft.com/office/powerpoint/2010/main" val="3246583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1"/>
          <p:cNvSpPr>
            <a:spLocks noChangeArrowheads="1"/>
          </p:cNvSpPr>
          <p:nvPr userDrawn="1"/>
        </p:nvSpPr>
        <p:spPr bwMode="auto">
          <a:xfrm>
            <a:off x="0" y="0"/>
            <a:ext cx="9144000" cy="143192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5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12" name="Afbeelding 17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5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5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5" y="4849092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4" y="5264727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80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 algn="r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22F8E2A9-19F8-4DB2-8452-8F51BA4931FD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7"/>
          </p:nvPr>
        </p:nvSpPr>
        <p:spPr/>
        <p:txBody>
          <a:bodyPr/>
          <a:lstStyle>
            <a:lvl1pPr algn="l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B0DD8693-C5B2-4F1B-9183-0DE2B0188DD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816322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24815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66737" y="1135064"/>
            <a:ext cx="3008313" cy="511867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3740150" y="1144588"/>
            <a:ext cx="5123557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6462483E-D798-48BE-B7DB-52A9D47AB8BD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5E4066DA-9A69-490F-9D54-3BDA0D27561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88546337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059" y="0"/>
            <a:ext cx="6507303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66738" y="1144587"/>
            <a:ext cx="5040000" cy="511333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849938" y="1144588"/>
            <a:ext cx="3003550" cy="128963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28196320-D667-45D9-BF46-10F818DDBEBA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F3C38F95-6132-4FD8-BC27-5C0829B3571C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80020219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10"/>
          <p:cNvSpPr>
            <a:spLocks noChangeArrowheads="1"/>
          </p:cNvSpPr>
          <p:nvPr userDrawn="1"/>
        </p:nvSpPr>
        <p:spPr bwMode="auto">
          <a:xfrm>
            <a:off x="0" y="0"/>
            <a:ext cx="8921750" cy="1268413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5" name="Rechthoek 12"/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6" name="Rechthoek 18"/>
          <p:cNvSpPr>
            <a:spLocks noChangeArrowheads="1"/>
          </p:cNvSpPr>
          <p:nvPr userDrawn="1"/>
        </p:nvSpPr>
        <p:spPr bwMode="auto">
          <a:xfrm>
            <a:off x="1146175" y="1431925"/>
            <a:ext cx="7997825" cy="11557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7" name="Afbeelding 13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Afbeelding 15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323975" y="1431652"/>
            <a:ext cx="7524750" cy="11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spcCol="360000"/>
          <a:lstStyle>
            <a:lvl1pPr>
              <a:defRPr sz="2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jdelijke aanduiding voor tekst 3"/>
          <p:cNvSpPr>
            <a:spLocks noGrp="1"/>
          </p:cNvSpPr>
          <p:nvPr>
            <p:ph type="body" sz="half" idx="10"/>
          </p:nvPr>
        </p:nvSpPr>
        <p:spPr>
          <a:xfrm>
            <a:off x="1323974" y="2839003"/>
            <a:ext cx="7524751" cy="341892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1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 algn="r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54837B98-15B2-4544-A7C4-F80846D67EF2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algn="l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B31D69D5-9172-41DF-90E3-AC3F45E7AAE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13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116813454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logo lumc_Fedra_PPT_20 mm NL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0"/>
            <a:ext cx="229393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976938"/>
            <a:ext cx="4953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5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5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5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5" y="4849092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4" y="5264727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80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303313796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1"/>
          <p:cNvSpPr>
            <a:spLocks noChangeArrowheads="1"/>
          </p:cNvSpPr>
          <p:nvPr userDrawn="1"/>
        </p:nvSpPr>
        <p:spPr bwMode="auto">
          <a:xfrm>
            <a:off x="0" y="0"/>
            <a:ext cx="9144000" cy="143192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5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12" name="Afbeelding 17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5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5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5" y="4849092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4" y="5264727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80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 algn="r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6B91B7DB-449E-4A6A-915B-7C8A28FAE745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7"/>
          </p:nvPr>
        </p:nvSpPr>
        <p:spPr/>
        <p:txBody>
          <a:bodyPr/>
          <a:lstStyle>
            <a:lvl1pPr algn="l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007CCDBB-A3B5-4014-AFF5-DB712A71E3E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177696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5"/>
          <p:cNvSpPr>
            <a:spLocks noChangeArrowheads="1"/>
          </p:cNvSpPr>
          <p:nvPr userDrawn="1"/>
        </p:nvSpPr>
        <p:spPr bwMode="auto">
          <a:xfrm>
            <a:off x="0" y="0"/>
            <a:ext cx="9144000" cy="65532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>
            <a:lvl1pPr>
              <a:defRPr cap="all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1" name="Tijdelijke aanduiding voor inhoud 10"/>
          <p:cNvSpPr>
            <a:spLocks noGrp="1"/>
          </p:cNvSpPr>
          <p:nvPr>
            <p:ph sz="quarter" idx="15"/>
          </p:nvPr>
        </p:nvSpPr>
        <p:spPr>
          <a:xfrm>
            <a:off x="566738" y="2583652"/>
            <a:ext cx="5283200" cy="3674274"/>
          </a:xfrm>
        </p:spPr>
        <p:txBody>
          <a:bodyPr/>
          <a:lstStyle>
            <a:lvl1pPr>
              <a:lnSpc>
                <a:spcPct val="100000"/>
              </a:lnSpc>
              <a:defRPr sz="5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datum 2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0582C833-933D-410E-94C0-C339919CC5B4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8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6D89305D-11CA-4975-A170-08800332B67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686042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113338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 algn="r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0AC73904-2ACD-451A-A23A-95AA39C7BD0F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algn="l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5A6EE193-BF25-4EC9-96E8-042F6BCF225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33451669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6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383212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92549793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itl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5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6" name="Rechthoek 6"/>
          <p:cNvSpPr>
            <a:spLocks noChangeArrowheads="1"/>
          </p:cNvSpPr>
          <p:nvPr userDrawn="1"/>
        </p:nvSpPr>
        <p:spPr bwMode="auto">
          <a:xfrm>
            <a:off x="0" y="514350"/>
            <a:ext cx="9144000" cy="89535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501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830263"/>
            <a:ext cx="8291512" cy="5697537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99578983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66738" y="1144588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4860032" y="1144588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015A544F-AB09-4346-ACC3-8FCDD613C19A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25A8036B-000F-4AE9-AB81-AA5E153A7BD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143486136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5"/>
          <p:cNvSpPr>
            <a:spLocks noChangeArrowheads="1"/>
          </p:cNvSpPr>
          <p:nvPr userDrawn="1"/>
        </p:nvSpPr>
        <p:spPr bwMode="auto">
          <a:xfrm>
            <a:off x="0" y="0"/>
            <a:ext cx="9144000" cy="65532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>
            <a:lvl1pPr>
              <a:defRPr cap="all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1" name="Tijdelijke aanduiding voor inhoud 10"/>
          <p:cNvSpPr>
            <a:spLocks noGrp="1"/>
          </p:cNvSpPr>
          <p:nvPr>
            <p:ph sz="quarter" idx="15"/>
          </p:nvPr>
        </p:nvSpPr>
        <p:spPr>
          <a:xfrm>
            <a:off x="566738" y="2583652"/>
            <a:ext cx="5283200" cy="3674274"/>
          </a:xfrm>
        </p:spPr>
        <p:txBody>
          <a:bodyPr/>
          <a:lstStyle>
            <a:lvl1pPr>
              <a:lnSpc>
                <a:spcPct val="100000"/>
              </a:lnSpc>
              <a:defRPr sz="5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datum 2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8ED80DE3-338A-4079-87AF-8065225EAEC0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8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D4F3B879-B97E-4321-95BD-315EC8ECC97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6147527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66738" y="1135063"/>
            <a:ext cx="4003675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66737" y="2174875"/>
            <a:ext cx="4003676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852988" y="1135063"/>
            <a:ext cx="4004630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852988" y="2174875"/>
            <a:ext cx="4004630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58531" cy="8540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42C4BF5E-6F33-41FE-8AC3-2A84E013B753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8" name="Tijdelijke aanduiding voor dianumm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7F653612-6D59-4920-8332-79D4201635B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219704355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3A24ACA5-8AF6-424B-A8D7-8B4E2B2ED68D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7704611D-6DEF-4B38-A86A-E926F491F97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3286843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8646F759-E2C9-4A21-8AB1-E18930C22550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3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ADF95E40-5C3F-4C0A-97EC-EFBF055CEED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97706419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24815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66737" y="1135064"/>
            <a:ext cx="3008313" cy="511867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3740150" y="1144588"/>
            <a:ext cx="5123557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4F5E16FF-C893-4D2C-B8C6-BDB7364B3AC3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E99C7303-ADE4-45D3-9D69-569A4625D3B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970243123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059" y="0"/>
            <a:ext cx="6507303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66738" y="1144587"/>
            <a:ext cx="5040000" cy="511333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849938" y="1144588"/>
            <a:ext cx="3003550" cy="128963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59BB4D6F-7900-4F36-9485-A3D9252308A8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446F89B1-0778-40F4-B930-64F80574E3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12867465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10"/>
          <p:cNvSpPr>
            <a:spLocks noChangeArrowheads="1"/>
          </p:cNvSpPr>
          <p:nvPr userDrawn="1"/>
        </p:nvSpPr>
        <p:spPr bwMode="auto">
          <a:xfrm>
            <a:off x="0" y="0"/>
            <a:ext cx="8921750" cy="1268413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5" name="Rechthoek 12"/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6" name="Rechthoek 18"/>
          <p:cNvSpPr>
            <a:spLocks noChangeArrowheads="1"/>
          </p:cNvSpPr>
          <p:nvPr userDrawn="1"/>
        </p:nvSpPr>
        <p:spPr bwMode="auto">
          <a:xfrm>
            <a:off x="1146175" y="1431925"/>
            <a:ext cx="7997825" cy="11557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7" name="Afbeelding 13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Afbeelding 15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323975" y="1431652"/>
            <a:ext cx="7524750" cy="11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spcCol="360000"/>
          <a:lstStyle>
            <a:lvl1pPr>
              <a:defRPr sz="2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jdelijke aanduiding voor tekst 3"/>
          <p:cNvSpPr>
            <a:spLocks noGrp="1"/>
          </p:cNvSpPr>
          <p:nvPr>
            <p:ph type="body" sz="half" idx="10"/>
          </p:nvPr>
        </p:nvSpPr>
        <p:spPr>
          <a:xfrm>
            <a:off x="1323974" y="2839003"/>
            <a:ext cx="7524751" cy="341892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1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 algn="r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234CE119-7BD0-4ED5-B722-B1CEF43058AE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algn="l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A7690B59-012D-4190-84A1-EA44BDCF476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13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35010624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logo lumc_Fedra_PPT_20 mm NL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0"/>
            <a:ext cx="229393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976938"/>
            <a:ext cx="4953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5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5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5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5" y="4849092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4" y="5264727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80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4218816544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/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073EEF-0A28-48FD-9255-EF4EA9B9208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145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1"/>
          <p:cNvSpPr>
            <a:spLocks noChangeArrowheads="1"/>
          </p:cNvSpPr>
          <p:nvPr userDrawn="1"/>
        </p:nvSpPr>
        <p:spPr bwMode="auto">
          <a:xfrm>
            <a:off x="0" y="0"/>
            <a:ext cx="9144000" cy="143192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5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b="0">
              <a:solidFill>
                <a:srgbClr val="FFFFFF"/>
              </a:solidFill>
              <a:latin typeface="Times" charset="0"/>
              <a:ea typeface="ＭＳ Ｐゴシック" charset="0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pic>
        <p:nvPicPr>
          <p:cNvPr id="12" name="Afbeelding 17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5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5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5" y="4849092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4" y="5264727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80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 algn="r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D72133CF-1326-4B05-90B3-8381972B33D3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7"/>
          </p:nvPr>
        </p:nvSpPr>
        <p:spPr/>
        <p:txBody>
          <a:bodyPr/>
          <a:lstStyle>
            <a:lvl1pPr algn="l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9365C77B-4AAD-4B02-B122-CB57C878DBF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5482012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5"/>
          <p:cNvSpPr>
            <a:spLocks noChangeArrowheads="1"/>
          </p:cNvSpPr>
          <p:nvPr userDrawn="1"/>
        </p:nvSpPr>
        <p:spPr bwMode="auto">
          <a:xfrm>
            <a:off x="0" y="0"/>
            <a:ext cx="9144000" cy="65532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>
            <a:lvl1pPr>
              <a:defRPr cap="all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1" name="Tijdelijke aanduiding voor inhoud 10"/>
          <p:cNvSpPr>
            <a:spLocks noGrp="1"/>
          </p:cNvSpPr>
          <p:nvPr>
            <p:ph sz="quarter" idx="15"/>
          </p:nvPr>
        </p:nvSpPr>
        <p:spPr>
          <a:xfrm>
            <a:off x="566738" y="2583652"/>
            <a:ext cx="5283200" cy="3674274"/>
          </a:xfrm>
        </p:spPr>
        <p:txBody>
          <a:bodyPr/>
          <a:lstStyle>
            <a:lvl1pPr>
              <a:lnSpc>
                <a:spcPct val="100000"/>
              </a:lnSpc>
              <a:defRPr sz="5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datum 2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3EFB0B64-C7B8-4366-BC9F-327E30C848CE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8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90541AD8-B472-4698-8F30-7FDEF3FBDC4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78659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113338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 algn="r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6DB0143A-657D-4ACD-81E8-FBF039C3FD56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algn="l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85614C66-7DB2-45B7-87D7-6690D7A0FBA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689045626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113338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 algn="r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350CAA0E-C696-4136-9C9B-D5A8A3D7425F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algn="l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55F7E3E6-7E99-412E-B404-92E60203B31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179483242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6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383212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18649499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itl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5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6" name="Rechthoek 6"/>
          <p:cNvSpPr>
            <a:spLocks noChangeArrowheads="1"/>
          </p:cNvSpPr>
          <p:nvPr userDrawn="1"/>
        </p:nvSpPr>
        <p:spPr bwMode="auto">
          <a:xfrm>
            <a:off x="0" y="514350"/>
            <a:ext cx="9144000" cy="89535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501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830263"/>
            <a:ext cx="8291512" cy="5697537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1096236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66738" y="1144588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4860032" y="1144588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B26C57F9-8093-451A-924A-651A02884476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114B092-3108-4EA4-BAE1-FD1DF06C723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1977189538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66738" y="1135063"/>
            <a:ext cx="4003675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66737" y="2174875"/>
            <a:ext cx="4003676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852988" y="1135063"/>
            <a:ext cx="4004630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852988" y="2174875"/>
            <a:ext cx="4004630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58531" cy="8540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AA504FA0-0638-4DB1-8285-4FB3E39AB981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8" name="Tijdelijke aanduiding voor dianumm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591E79EC-48BE-4909-A9DF-C418C4581A9B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1063378469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E2034E72-85A1-4C45-9AED-1B4E229AD57D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2B19B81-02C9-4E74-8586-C7E6B1CE26C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1623147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48B2F9C4-D06D-4AC8-88F1-FF641A96FB0A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3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06D1BB6E-9BBA-4173-976F-C83E613FCD5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894448610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24815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66737" y="1135064"/>
            <a:ext cx="3008313" cy="511867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3740150" y="1144588"/>
            <a:ext cx="5123557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55072033-7509-4DAD-A461-A5CF7CEC4690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885780F-6306-44EF-B9AF-EB577134A42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592352494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059" y="0"/>
            <a:ext cx="6507303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66738" y="1144587"/>
            <a:ext cx="5040000" cy="511333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849938" y="1144588"/>
            <a:ext cx="3003550" cy="128963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3DAC8891-F428-4A68-AD09-DA156A5DFFA7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1DE1F13C-5975-45DE-987B-236789FF0B4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386702275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10"/>
          <p:cNvSpPr>
            <a:spLocks noChangeArrowheads="1"/>
          </p:cNvSpPr>
          <p:nvPr userDrawn="1"/>
        </p:nvSpPr>
        <p:spPr bwMode="auto">
          <a:xfrm>
            <a:off x="0" y="0"/>
            <a:ext cx="8921750" cy="1268413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5" name="Rechthoek 12"/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6" name="Rechthoek 18"/>
          <p:cNvSpPr>
            <a:spLocks noChangeArrowheads="1"/>
          </p:cNvSpPr>
          <p:nvPr userDrawn="1"/>
        </p:nvSpPr>
        <p:spPr bwMode="auto">
          <a:xfrm>
            <a:off x="1146175" y="1431925"/>
            <a:ext cx="7997825" cy="11557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pic>
        <p:nvPicPr>
          <p:cNvPr id="7" name="Afbeelding 13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Afbeelding 15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323975" y="1431652"/>
            <a:ext cx="7524750" cy="11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spcCol="360000"/>
          <a:lstStyle>
            <a:lvl1pPr>
              <a:defRPr sz="2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jdelijke aanduiding voor tekst 3"/>
          <p:cNvSpPr>
            <a:spLocks noGrp="1"/>
          </p:cNvSpPr>
          <p:nvPr>
            <p:ph type="body" sz="half" idx="10"/>
          </p:nvPr>
        </p:nvSpPr>
        <p:spPr>
          <a:xfrm>
            <a:off x="1323974" y="2839003"/>
            <a:ext cx="7524751" cy="341892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1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 algn="r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189FF85C-E14C-4426-B25B-35E35479AC24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algn="l"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DB19756A-7450-4FF1-9622-FF111C1D988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13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84907670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6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383212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4409403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logo lumc_Fedra_PPT_20 mm NL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0"/>
            <a:ext cx="229393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976938"/>
            <a:ext cx="4953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5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b="0">
              <a:solidFill>
                <a:srgbClr val="FFFFFF"/>
              </a:solidFill>
              <a:latin typeface="Times" charset="0"/>
              <a:ea typeface="ＭＳ Ｐゴシック" charset="0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5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5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5" y="4849092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4" y="5264727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80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15659796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indel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304925" y="2780928"/>
            <a:ext cx="4527551" cy="347890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nl-NL" noProof="0" dirty="0"/>
              <a:t>Subtitel</a:t>
            </a:r>
            <a:endParaRPr lang="en-GB" noProof="0" dirty="0"/>
          </a:p>
        </p:txBody>
      </p:sp>
      <p:pic>
        <p:nvPicPr>
          <p:cNvPr id="8" name="Afbeelding 7" descr="logo lumc_Fedra_PPT_20 mm NL.pd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838" y="285750"/>
            <a:ext cx="2293899" cy="576000"/>
          </a:xfrm>
          <a:prstGeom prst="rect">
            <a:avLst/>
          </a:prstGeom>
        </p:spPr>
      </p:pic>
      <p:pic>
        <p:nvPicPr>
          <p:cNvPr id="11" name="Afbeelding 10" descr="logo UL_RGB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39" y="5967675"/>
            <a:ext cx="495798" cy="576000"/>
          </a:xfrm>
          <a:prstGeom prst="rect">
            <a:avLst/>
          </a:prstGeom>
        </p:spPr>
      </p:pic>
      <p:sp>
        <p:nvSpPr>
          <p:cNvPr id="3" name="Rechthoek 2"/>
          <p:cNvSpPr/>
          <p:nvPr userDrawn="1"/>
        </p:nvSpPr>
        <p:spPr bwMode="auto">
          <a:xfrm>
            <a:off x="1146174" y="1431652"/>
            <a:ext cx="7997825" cy="11520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10800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 hasCustomPrompt="1"/>
          </p:nvPr>
        </p:nvSpPr>
        <p:spPr bwMode="auto">
          <a:xfrm>
            <a:off x="1304925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Naam spreker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 hasCustomPrompt="1"/>
          </p:nvPr>
        </p:nvSpPr>
        <p:spPr bwMode="auto">
          <a:xfrm>
            <a:off x="1304925" y="4849092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 sz="20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nl-NL" dirty="0"/>
              <a:t>Naam afdeling</a:t>
            </a:r>
            <a:endParaRPr lang="en-GB" dirty="0"/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 hasCustomPrompt="1"/>
          </p:nvPr>
        </p:nvSpPr>
        <p:spPr bwMode="auto">
          <a:xfrm>
            <a:off x="1304924" y="5264727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 sz="180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Plaats</a:t>
            </a:r>
            <a:endParaRPr lang="en-GB" dirty="0"/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7" name="Rechthoek 16"/>
          <p:cNvSpPr/>
          <p:nvPr userDrawn="1"/>
        </p:nvSpPr>
        <p:spPr bwMode="auto">
          <a:xfrm>
            <a:off x="-2" y="2587351"/>
            <a:ext cx="1146175" cy="1152000"/>
          </a:xfrm>
          <a:prstGeom prst="rect">
            <a:avLst/>
          </a:prstGeom>
          <a:solidFill>
            <a:schemeClr val="accent1">
              <a:alpha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2256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ofdstuk indeling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66738" y="0"/>
            <a:ext cx="6524625" cy="854075"/>
          </a:xfrm>
        </p:spPr>
        <p:txBody>
          <a:bodyPr/>
          <a:lstStyle>
            <a:lvl1pPr>
              <a:defRPr cap="all"/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28B3D-0B57-9A4E-BE76-1A14097B95D1}" type="datetime5">
              <a:rPr lang="nl-NL" smtClean="0"/>
              <a:t>23-okt-20</a:t>
            </a:fld>
            <a:endParaRPr lang="en-GB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Insert &gt; Header &amp; footer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inhoud 10"/>
          <p:cNvSpPr>
            <a:spLocks noGrp="1"/>
          </p:cNvSpPr>
          <p:nvPr>
            <p:ph sz="quarter" idx="15"/>
          </p:nvPr>
        </p:nvSpPr>
        <p:spPr>
          <a:xfrm>
            <a:off x="566738" y="2583652"/>
            <a:ext cx="5283200" cy="3674274"/>
          </a:xfrm>
        </p:spPr>
        <p:txBody>
          <a:bodyPr/>
          <a:lstStyle>
            <a:lvl1pPr>
              <a:lnSpc>
                <a:spcPct val="100000"/>
              </a:lnSpc>
              <a:defRPr sz="5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0354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oofdstuk indeling met lo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66738" y="0"/>
            <a:ext cx="6524625" cy="854075"/>
          </a:xfrm>
        </p:spPr>
        <p:txBody>
          <a:bodyPr/>
          <a:lstStyle>
            <a:lvl1pPr>
              <a:defRPr cap="all"/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28B3D-0B57-9A4E-BE76-1A14097B95D1}" type="datetime5">
              <a:rPr lang="nl-NL" smtClean="0"/>
              <a:t>23-okt-20</a:t>
            </a:fld>
            <a:endParaRPr lang="en-GB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Insert &gt; Header &amp; footer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inhoud 10"/>
          <p:cNvSpPr>
            <a:spLocks noGrp="1"/>
          </p:cNvSpPr>
          <p:nvPr>
            <p:ph sz="quarter" idx="15"/>
          </p:nvPr>
        </p:nvSpPr>
        <p:spPr>
          <a:xfrm>
            <a:off x="566738" y="2583652"/>
            <a:ext cx="5283200" cy="3674274"/>
          </a:xfrm>
        </p:spPr>
        <p:txBody>
          <a:bodyPr/>
          <a:lstStyle>
            <a:lvl1pPr>
              <a:lnSpc>
                <a:spcPct val="100000"/>
              </a:lnSpc>
              <a:defRPr sz="5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Afbeelding 8" descr="logo lumc_BLOKJES_PPT_20 mm NL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452" y="281518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4094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113338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350000" y="6553200"/>
            <a:ext cx="25082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fld id="{E4DFC4CA-C18C-1948-860B-AB40FEDD7F72}" type="datetime5">
              <a:rPr lang="nl-NL" smtClean="0"/>
              <a:t>23-okt-20</a:t>
            </a:fld>
            <a:endParaRPr lang="en-GB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39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0492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151883606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en object me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113338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350000" y="6553200"/>
            <a:ext cx="25082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fld id="{E4DFC4CA-C18C-1948-860B-AB40FEDD7F72}" type="datetime5">
              <a:rPr lang="nl-NL" smtClean="0"/>
              <a:t>23-okt-20</a:t>
            </a:fld>
            <a:endParaRPr lang="en-GB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39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0492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pic>
        <p:nvPicPr>
          <p:cNvPr id="8" name="Afbeelding 7" descr="logo lumc_BLOKJES_PPT_20 mm NL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452" y="281518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248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p 1 regel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760413"/>
            <a:ext cx="8291512" cy="5497513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501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" name="Rechthoek 9"/>
          <p:cNvSpPr/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207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onder voett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Rechthoek 5"/>
          <p:cNvSpPr/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7"/>
            <a:ext cx="8291512" cy="5373687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7624052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B789AEB-F5B2-2B4F-AD30-EF01FA8B389C}" type="datetime5">
              <a:rPr lang="nl-NL" smtClean="0"/>
              <a:t>23-okt-20</a:t>
            </a:fld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622A6F-56DC-804D-B355-6A0ECE94EB36}" type="slidenum">
              <a:rPr lang="en-GB"/>
              <a:pPr/>
              <a:t>‹#›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66738" y="1144588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4860032" y="1144588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0492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124783453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66738" y="1135063"/>
            <a:ext cx="4003675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66737" y="2174875"/>
            <a:ext cx="4003676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852988" y="1135063"/>
            <a:ext cx="4004630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852988" y="2174875"/>
            <a:ext cx="4004630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53FD3B-2B7D-144E-9AC0-88F78F99774E}" type="datetime5">
              <a:rPr lang="nl-NL" smtClean="0"/>
              <a:t>23-okt-20</a:t>
            </a:fld>
            <a:endParaRPr lang="en-GB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847059-C838-D544-AA3A-A342CC408355}" type="slidenum">
              <a:rPr lang="en-GB"/>
              <a:pPr/>
              <a:t>‹#›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58531" cy="8540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13"/>
          </p:nvPr>
        </p:nvSpPr>
        <p:spPr bwMode="auto">
          <a:xfrm>
            <a:off x="130492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48845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itl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5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6" name="Rechthoek 6"/>
          <p:cNvSpPr>
            <a:spLocks noChangeArrowheads="1"/>
          </p:cNvSpPr>
          <p:nvPr userDrawn="1"/>
        </p:nvSpPr>
        <p:spPr bwMode="auto">
          <a:xfrm>
            <a:off x="0" y="514350"/>
            <a:ext cx="9144000" cy="89535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501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830263"/>
            <a:ext cx="8291512" cy="5697537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70167043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3EB06E4-70A4-3E46-AF81-8CDC63B37A10}" type="datetime5">
              <a:rPr lang="nl-NL" smtClean="0"/>
              <a:t>23-okt-20</a:t>
            </a:fld>
            <a:endParaRPr lang="en-GB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38D43D-7D33-2F43-82C4-C7C0902068A2}" type="slidenum">
              <a:rPr lang="en-GB"/>
              <a:pPr/>
              <a:t>‹#›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0492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7732567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89FF0E8-6C15-D048-9A3A-D4A9C8DC64CC}" type="datetime5">
              <a:rPr lang="nl-NL" smtClean="0"/>
              <a:t>23-okt-20</a:t>
            </a:fld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A1B39C-8919-CF47-A161-B6BA50FD6A18}" type="slidenum">
              <a:rPr lang="en-GB"/>
              <a:pPr/>
              <a:t>‹#›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0492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75403217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24815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66737" y="1135064"/>
            <a:ext cx="3008313" cy="511867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872B92-4883-474E-958A-9DB578D384BE}" type="datetime5">
              <a:rPr lang="nl-NL" smtClean="0"/>
              <a:t>23-okt-20</a:t>
            </a:fld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FAB8F7-6B6F-2642-9729-040657DB08FE}" type="slidenum">
              <a:rPr lang="en-GB"/>
              <a:pPr/>
              <a:t>‹#›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0492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3740150" y="1144588"/>
            <a:ext cx="5123557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813762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059" y="0"/>
            <a:ext cx="6507303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66738" y="1144587"/>
            <a:ext cx="5040000" cy="511333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849938" y="1144588"/>
            <a:ext cx="3003550" cy="128963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140301-1ABD-C44C-8687-D2657292E608}" type="datetime5">
              <a:rPr lang="nl-NL" smtClean="0"/>
              <a:t>23-okt-20</a:t>
            </a:fld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A0F4D9-DA5F-9846-8B97-D321E78C63B0}" type="slidenum">
              <a:rPr lang="en-GB"/>
              <a:pPr/>
              <a:t>‹#›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0492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23431392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fbeelding 11" descr="logo lumc_Fedra_PPT_20 mm NL.pd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838" y="285750"/>
            <a:ext cx="2293899" cy="576000"/>
          </a:xfrm>
          <a:prstGeom prst="rect">
            <a:avLst/>
          </a:prstGeom>
        </p:spPr>
      </p:pic>
      <p:sp>
        <p:nvSpPr>
          <p:cNvPr id="13" name="Rechthoek 12"/>
          <p:cNvSpPr/>
          <p:nvPr userDrawn="1"/>
        </p:nvSpPr>
        <p:spPr bwMode="auto">
          <a:xfrm>
            <a:off x="-2" y="2587351"/>
            <a:ext cx="1146175" cy="1152000"/>
          </a:xfrm>
          <a:prstGeom prst="rect">
            <a:avLst/>
          </a:prstGeom>
          <a:solidFill>
            <a:schemeClr val="accent1">
              <a:alpha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9" name="Rechthoek 18"/>
          <p:cNvSpPr/>
          <p:nvPr userDrawn="1"/>
        </p:nvSpPr>
        <p:spPr bwMode="auto">
          <a:xfrm>
            <a:off x="1146174" y="1431651"/>
            <a:ext cx="7997825" cy="1155700"/>
          </a:xfrm>
          <a:prstGeom prst="rect">
            <a:avLst/>
          </a:prstGeom>
          <a:solidFill>
            <a:schemeClr val="accent1">
              <a:alpha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20" name="Rectangle 3"/>
          <p:cNvSpPr>
            <a:spLocks noGrp="1" noChangeArrowheads="1"/>
          </p:cNvSpPr>
          <p:nvPr>
            <p:ph idx="1" hasCustomPrompt="1"/>
          </p:nvPr>
        </p:nvSpPr>
        <p:spPr bwMode="auto">
          <a:xfrm>
            <a:off x="1323975" y="1431652"/>
            <a:ext cx="7524750" cy="11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spcCol="360000" anchor="t" anchorCtr="0" compatLnSpc="1">
            <a:prstTxWarp prst="textNoShape">
              <a:avLst/>
            </a:prstTxWarp>
          </a:bodyPr>
          <a:lstStyle>
            <a:lvl1pPr>
              <a:defRPr sz="2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Aftiteling en/of adres</a:t>
            </a:r>
          </a:p>
        </p:txBody>
      </p:sp>
      <p:pic>
        <p:nvPicPr>
          <p:cNvPr id="14" name="Afbeelding 13" descr="logo UL_RGB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39" y="5967675"/>
            <a:ext cx="495798" cy="576000"/>
          </a:xfrm>
          <a:prstGeom prst="rect">
            <a:avLst/>
          </a:prstGeom>
        </p:spPr>
      </p:pic>
      <p:sp>
        <p:nvSpPr>
          <p:cNvPr id="17" name="Tijdelijke aanduiding voor tekst 3"/>
          <p:cNvSpPr>
            <a:spLocks noGrp="1"/>
          </p:cNvSpPr>
          <p:nvPr>
            <p:ph type="body" sz="half" idx="10"/>
          </p:nvPr>
        </p:nvSpPr>
        <p:spPr>
          <a:xfrm>
            <a:off x="1323974" y="2839003"/>
            <a:ext cx="7524751" cy="341892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03459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004872FD-4074-483D-A3E7-4AD54EF46C0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3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D4C0E195-2EB9-422F-9A4D-00F58F2C27C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352096259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44909-7925-4E46-9C4F-A46B3C73A4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52880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1"/>
          <p:cNvSpPr>
            <a:spLocks noChangeArrowheads="1"/>
          </p:cNvSpPr>
          <p:nvPr userDrawn="1"/>
        </p:nvSpPr>
        <p:spPr bwMode="auto">
          <a:xfrm>
            <a:off x="0" y="2"/>
            <a:ext cx="9144000" cy="143192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7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6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sz="1350" b="0">
              <a:solidFill>
                <a:srgbClr val="FFFFFF"/>
              </a:solidFill>
              <a:latin typeface="Times" charset="0"/>
              <a:ea typeface="ＭＳ Ｐゴシック" charset="0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1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pic>
        <p:nvPicPr>
          <p:cNvPr id="12" name="Afbeelding 17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9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6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6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5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6" y="4849094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5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200"/>
            </a:lvl2pPr>
            <a:lvl3pPr marL="645319" indent="0">
              <a:buFontTx/>
              <a:buNone/>
              <a:defRPr/>
            </a:lvl3pPr>
            <a:lvl4pPr marL="927497" indent="0">
              <a:buFontTx/>
              <a:buNone/>
              <a:defRPr/>
            </a:lvl4pPr>
            <a:lvl5pPr marL="1288256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5" y="5264729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35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600">
                <a:solidFill>
                  <a:schemeClr val="accent4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6350001" y="6553200"/>
            <a:ext cx="2508250" cy="304800"/>
          </a:xfrm>
        </p:spPr>
        <p:txBody>
          <a:bodyPr/>
          <a:lstStyle>
            <a:lvl1pPr algn="r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D72133CF-1326-4B05-90B3-8381972B33D3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7"/>
          </p:nvPr>
        </p:nvSpPr>
        <p:spPr/>
        <p:txBody>
          <a:bodyPr/>
          <a:lstStyle>
            <a:lvl1pPr algn="l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9365C77B-4AAD-4B02-B122-CB57C878DBF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0488023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5"/>
          <p:cNvSpPr>
            <a:spLocks noChangeArrowheads="1"/>
          </p:cNvSpPr>
          <p:nvPr userDrawn="1"/>
        </p:nvSpPr>
        <p:spPr bwMode="auto">
          <a:xfrm>
            <a:off x="0" y="0"/>
            <a:ext cx="9144000" cy="65532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625" cy="854075"/>
          </a:xfrm>
        </p:spPr>
        <p:txBody>
          <a:bodyPr/>
          <a:lstStyle>
            <a:lvl1pPr>
              <a:defRPr cap="all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600">
                <a:solidFill>
                  <a:schemeClr val="accent4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1" name="Tijdelijke aanduiding voor inhoud 10"/>
          <p:cNvSpPr>
            <a:spLocks noGrp="1"/>
          </p:cNvSpPr>
          <p:nvPr>
            <p:ph sz="quarter" idx="15"/>
          </p:nvPr>
        </p:nvSpPr>
        <p:spPr>
          <a:xfrm>
            <a:off x="566739" y="2583652"/>
            <a:ext cx="5283200" cy="3674274"/>
          </a:xfrm>
        </p:spPr>
        <p:txBody>
          <a:bodyPr/>
          <a:lstStyle>
            <a:lvl1pPr>
              <a:lnSpc>
                <a:spcPct val="100000"/>
              </a:lnSpc>
              <a:defRPr sz="405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datum 2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3EFB0B64-C7B8-4366-BC9F-327E30C848CE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8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90541AD8-B472-4698-8F30-7FDEF3FBDC4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7242681"/>
      </p:ext>
    </p:extLst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9" y="1144588"/>
            <a:ext cx="8291512" cy="5113338"/>
          </a:xfrm>
        </p:spPr>
        <p:txBody>
          <a:bodyPr/>
          <a:lstStyle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350001" y="6553200"/>
            <a:ext cx="2508250" cy="304800"/>
          </a:xfrm>
        </p:spPr>
        <p:txBody>
          <a:bodyPr/>
          <a:lstStyle>
            <a:lvl1pPr algn="r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350CAA0E-C696-4136-9C9B-D5A8A3D7425F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algn="l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55F7E3E6-7E99-412E-B404-92E60203B31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95618611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66738" y="1144588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4860032" y="1144588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3697562B-966C-433F-AEEB-68B1349BFA33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F26D2856-BCDE-4BF1-9819-0F843A7D7FD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1135842852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6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inhoud 2"/>
          <p:cNvSpPr>
            <a:spLocks noGrp="1"/>
          </p:cNvSpPr>
          <p:nvPr>
            <p:ph idx="1"/>
          </p:nvPr>
        </p:nvSpPr>
        <p:spPr>
          <a:xfrm>
            <a:off x="566739" y="1144588"/>
            <a:ext cx="8291512" cy="5383212"/>
          </a:xfrm>
        </p:spPr>
        <p:txBody>
          <a:bodyPr/>
          <a:lstStyle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53460553"/>
      </p:ext>
    </p:extLst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itl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5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6" name="Rechthoek 6"/>
          <p:cNvSpPr>
            <a:spLocks noChangeArrowheads="1"/>
          </p:cNvSpPr>
          <p:nvPr userDrawn="1"/>
        </p:nvSpPr>
        <p:spPr bwMode="auto">
          <a:xfrm>
            <a:off x="0" y="514350"/>
            <a:ext cx="9144000" cy="89535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501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>
          <a:xfrm>
            <a:off x="566739" y="830264"/>
            <a:ext cx="8291512" cy="5697537"/>
          </a:xfrm>
        </p:spPr>
        <p:txBody>
          <a:bodyPr/>
          <a:lstStyle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77287364"/>
      </p:ext>
    </p:extLst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66739" y="1144590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270000">
              <a:defRPr/>
            </a:lvl3pPr>
            <a:lvl4pPr marL="540000">
              <a:defRPr/>
            </a:lvl4pPr>
            <a:lvl5pPr marL="81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4860033" y="1144590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270000">
              <a:defRPr/>
            </a:lvl3pPr>
            <a:lvl4pPr marL="540000">
              <a:defRPr/>
            </a:lvl4pPr>
            <a:lvl5pPr marL="81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B26C57F9-8093-451A-924A-651A02884476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114B092-3108-4EA4-BAE1-FD1DF06C723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927482972"/>
      </p:ext>
    </p:extLst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66739" y="1135065"/>
            <a:ext cx="4003675" cy="846453"/>
          </a:xfrm>
        </p:spPr>
        <p:txBody>
          <a:bodyPr anchor="b"/>
          <a:lstStyle>
            <a:lvl1pPr marL="0" indent="0">
              <a:buNone/>
              <a:defRPr sz="15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66737" y="2174875"/>
            <a:ext cx="4003676" cy="40830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852989" y="1135065"/>
            <a:ext cx="4004630" cy="846453"/>
          </a:xfrm>
        </p:spPr>
        <p:txBody>
          <a:bodyPr anchor="b"/>
          <a:lstStyle>
            <a:lvl1pPr marL="0" indent="0">
              <a:buNone/>
              <a:defRPr sz="15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852989" y="2174875"/>
            <a:ext cx="4004630" cy="40830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58531" cy="8540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AA504FA0-0638-4DB1-8285-4FB3E39AB981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8" name="Tijdelijke aanduiding voor dianumm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591E79EC-48BE-4909-A9DF-C418C4581A9B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091907651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E2034E72-85A1-4C45-9AED-1B4E229AD57D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2B19B81-02C9-4E74-8586-C7E6B1CE26C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79068"/>
      </p:ext>
    </p:extLst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48B2F9C4-D06D-4AC8-88F1-FF641A96FB0A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3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06D1BB6E-9BBA-4173-976F-C83E613FCD5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060137755"/>
      </p:ext>
    </p:extLst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815" cy="854075"/>
          </a:xfrm>
        </p:spPr>
        <p:txBody>
          <a:bodyPr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66738" y="1135064"/>
            <a:ext cx="3008313" cy="511867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3740151" y="1144590"/>
            <a:ext cx="5123557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270000">
              <a:defRPr/>
            </a:lvl3pPr>
            <a:lvl4pPr marL="540000">
              <a:defRPr/>
            </a:lvl4pPr>
            <a:lvl5pPr marL="81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55072033-7509-4DAD-A461-A5CF7CEC4690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885780F-6306-44EF-B9AF-EB577134A42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484592960"/>
      </p:ext>
    </p:extLst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060" y="2"/>
            <a:ext cx="6507303" cy="854075"/>
          </a:xfrm>
        </p:spPr>
        <p:txBody>
          <a:bodyPr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66738" y="1144587"/>
            <a:ext cx="5040000" cy="511333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849939" y="1144588"/>
            <a:ext cx="3003550" cy="1289632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3DAC8891-F428-4A68-AD09-DA156A5DFFA7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1DE1F13C-5975-45DE-987B-236789FF0B4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1812651408"/>
      </p:ext>
    </p:extLst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10"/>
          <p:cNvSpPr>
            <a:spLocks noChangeArrowheads="1"/>
          </p:cNvSpPr>
          <p:nvPr userDrawn="1"/>
        </p:nvSpPr>
        <p:spPr bwMode="auto">
          <a:xfrm>
            <a:off x="1" y="2"/>
            <a:ext cx="8921750" cy="1268413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5" name="Rechthoek 12"/>
          <p:cNvSpPr>
            <a:spLocks noChangeArrowheads="1"/>
          </p:cNvSpPr>
          <p:nvPr userDrawn="1"/>
        </p:nvSpPr>
        <p:spPr bwMode="auto">
          <a:xfrm>
            <a:off x="1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6" name="Rechthoek 18"/>
          <p:cNvSpPr>
            <a:spLocks noChangeArrowheads="1"/>
          </p:cNvSpPr>
          <p:nvPr userDrawn="1"/>
        </p:nvSpPr>
        <p:spPr bwMode="auto">
          <a:xfrm>
            <a:off x="1146176" y="1431925"/>
            <a:ext cx="7997825" cy="11557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pic>
        <p:nvPicPr>
          <p:cNvPr id="7" name="Afbeelding 13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7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Afbeelding 15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9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323975" y="1431652"/>
            <a:ext cx="7524750" cy="11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spcCol="360000"/>
          <a:lstStyle>
            <a:lvl1pPr>
              <a:defRPr sz="18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jdelijke aanduiding voor tekst 3"/>
          <p:cNvSpPr>
            <a:spLocks noGrp="1"/>
          </p:cNvSpPr>
          <p:nvPr>
            <p:ph type="body" sz="half" idx="10"/>
          </p:nvPr>
        </p:nvSpPr>
        <p:spPr>
          <a:xfrm>
            <a:off x="1323975" y="2839003"/>
            <a:ext cx="7524751" cy="3418922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1"/>
          </p:nvPr>
        </p:nvSpPr>
        <p:spPr>
          <a:xfrm>
            <a:off x="6350001" y="6553200"/>
            <a:ext cx="2508250" cy="304800"/>
          </a:xfrm>
        </p:spPr>
        <p:txBody>
          <a:bodyPr/>
          <a:lstStyle>
            <a:lvl1pPr algn="r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189FF85C-E14C-4426-B25B-35E35479AC24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algn="l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DB19756A-7450-4FF1-9622-FF111C1D988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13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966702838"/>
      </p:ext>
    </p:extLst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logo lumc_Fedra_PPT_20 mm NL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2"/>
            <a:ext cx="229393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976938"/>
            <a:ext cx="4953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6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sz="1350" b="0">
              <a:solidFill>
                <a:srgbClr val="FFFFFF"/>
              </a:solidFill>
              <a:latin typeface="Times" charset="0"/>
              <a:ea typeface="ＭＳ Ｐゴシック" charset="0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1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6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6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5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6" y="4849094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5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200"/>
            </a:lvl2pPr>
            <a:lvl3pPr marL="645319" indent="0">
              <a:buFontTx/>
              <a:buNone/>
              <a:defRPr/>
            </a:lvl3pPr>
            <a:lvl4pPr marL="927497" indent="0">
              <a:buFontTx/>
              <a:buNone/>
              <a:defRPr/>
            </a:lvl4pPr>
            <a:lvl5pPr marL="1288256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5" y="5264729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35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600">
                <a:solidFill>
                  <a:schemeClr val="accent4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94367011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66738" y="1135063"/>
            <a:ext cx="4003675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66737" y="2174875"/>
            <a:ext cx="4003676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852988" y="1135063"/>
            <a:ext cx="4004630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852988" y="2174875"/>
            <a:ext cx="4004630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58531" cy="8540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FD9159D1-FAF4-4941-ADD4-DC310B3233F7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8" name="Tijdelijke aanduiding voor dianumm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BC3A0433-E4B5-412B-A032-CE545560885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4126541093"/>
      </p:ext>
    </p:extLst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1"/>
          <p:cNvSpPr>
            <a:spLocks noChangeArrowheads="1"/>
          </p:cNvSpPr>
          <p:nvPr userDrawn="1"/>
        </p:nvSpPr>
        <p:spPr bwMode="auto">
          <a:xfrm>
            <a:off x="0" y="2"/>
            <a:ext cx="9144000" cy="143192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7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6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sz="135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1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12" name="Afbeelding 17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9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6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6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5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6" y="4849094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5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200"/>
            </a:lvl2pPr>
            <a:lvl3pPr marL="645319" indent="0">
              <a:buFontTx/>
              <a:buNone/>
              <a:defRPr/>
            </a:lvl3pPr>
            <a:lvl4pPr marL="927497" indent="0">
              <a:buFontTx/>
              <a:buNone/>
              <a:defRPr/>
            </a:lvl4pPr>
            <a:lvl5pPr marL="1288256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5" y="5264729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35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600">
                <a:solidFill>
                  <a:schemeClr val="accent4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6350001" y="6553200"/>
            <a:ext cx="2508250" cy="304800"/>
          </a:xfrm>
        </p:spPr>
        <p:txBody>
          <a:bodyPr/>
          <a:lstStyle>
            <a:lvl1pPr algn="r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22F8E2A9-19F8-4DB2-8452-8F51BA4931FD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7"/>
          </p:nvPr>
        </p:nvSpPr>
        <p:spPr/>
        <p:txBody>
          <a:bodyPr/>
          <a:lstStyle>
            <a:lvl1pPr algn="l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B0DD8693-C5B2-4F1B-9183-0DE2B0188DD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1133661"/>
      </p:ext>
    </p:extLst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5"/>
          <p:cNvSpPr>
            <a:spLocks noChangeArrowheads="1"/>
          </p:cNvSpPr>
          <p:nvPr userDrawn="1"/>
        </p:nvSpPr>
        <p:spPr bwMode="auto">
          <a:xfrm>
            <a:off x="0" y="0"/>
            <a:ext cx="9144000" cy="65532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625" cy="854075"/>
          </a:xfrm>
        </p:spPr>
        <p:txBody>
          <a:bodyPr/>
          <a:lstStyle>
            <a:lvl1pPr>
              <a:defRPr cap="all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600">
                <a:solidFill>
                  <a:schemeClr val="accent4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11" name="Tijdelijke aanduiding voor inhoud 10"/>
          <p:cNvSpPr>
            <a:spLocks noGrp="1"/>
          </p:cNvSpPr>
          <p:nvPr>
            <p:ph sz="quarter" idx="15"/>
          </p:nvPr>
        </p:nvSpPr>
        <p:spPr>
          <a:xfrm>
            <a:off x="566739" y="2583652"/>
            <a:ext cx="5283200" cy="3674274"/>
          </a:xfrm>
        </p:spPr>
        <p:txBody>
          <a:bodyPr/>
          <a:lstStyle>
            <a:lvl1pPr>
              <a:lnSpc>
                <a:spcPct val="100000"/>
              </a:lnSpc>
              <a:defRPr sz="405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datum 2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8ED80DE3-338A-4079-87AF-8065225EAEC0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8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D4F3B879-B97E-4321-95BD-315EC8ECC97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3550006"/>
      </p:ext>
    </p:extLst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9" y="1144588"/>
            <a:ext cx="8291512" cy="5113338"/>
          </a:xfrm>
        </p:spPr>
        <p:txBody>
          <a:bodyPr/>
          <a:lstStyle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350001" y="6553200"/>
            <a:ext cx="2508250" cy="304800"/>
          </a:xfrm>
        </p:spPr>
        <p:txBody>
          <a:bodyPr/>
          <a:lstStyle>
            <a:lvl1pPr algn="r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6DB0143A-657D-4ACD-81E8-FBF039C3FD56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algn="l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85614C66-7DB2-45B7-87D7-6690D7A0FBA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564011984"/>
      </p:ext>
    </p:extLst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6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inhoud 2"/>
          <p:cNvSpPr>
            <a:spLocks noGrp="1"/>
          </p:cNvSpPr>
          <p:nvPr>
            <p:ph idx="1"/>
          </p:nvPr>
        </p:nvSpPr>
        <p:spPr>
          <a:xfrm>
            <a:off x="566739" y="1144588"/>
            <a:ext cx="8291512" cy="5383212"/>
          </a:xfrm>
        </p:spPr>
        <p:txBody>
          <a:bodyPr/>
          <a:lstStyle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77289896"/>
      </p:ext>
    </p:extLst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itl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5"/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6" name="Rechthoek 6"/>
          <p:cNvSpPr>
            <a:spLocks noChangeArrowheads="1"/>
          </p:cNvSpPr>
          <p:nvPr userDrawn="1"/>
        </p:nvSpPr>
        <p:spPr bwMode="auto">
          <a:xfrm>
            <a:off x="0" y="514350"/>
            <a:ext cx="9144000" cy="89535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501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>
          <a:xfrm>
            <a:off x="566739" y="830264"/>
            <a:ext cx="8291512" cy="5697537"/>
          </a:xfrm>
        </p:spPr>
        <p:txBody>
          <a:bodyPr/>
          <a:lstStyle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24256830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66739" y="1144590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270000">
              <a:defRPr/>
            </a:lvl3pPr>
            <a:lvl4pPr marL="540000">
              <a:defRPr/>
            </a:lvl4pPr>
            <a:lvl5pPr marL="81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4860033" y="1144590"/>
            <a:ext cx="4003675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270000">
              <a:defRPr/>
            </a:lvl3pPr>
            <a:lvl4pPr marL="540000">
              <a:defRPr/>
            </a:lvl4pPr>
            <a:lvl5pPr marL="81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3697562B-966C-433F-AEEB-68B1349BFA33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F26D2856-BCDE-4BF1-9819-0F843A7D7FD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525873134"/>
      </p:ext>
    </p:extLst>
  </p:cSld>
  <p:clrMapOvr>
    <a:masterClrMapping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66739" y="1135065"/>
            <a:ext cx="4003675" cy="846453"/>
          </a:xfrm>
        </p:spPr>
        <p:txBody>
          <a:bodyPr anchor="b"/>
          <a:lstStyle>
            <a:lvl1pPr marL="0" indent="0">
              <a:buNone/>
              <a:defRPr sz="15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66737" y="2174875"/>
            <a:ext cx="4003676" cy="40830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852989" y="1135065"/>
            <a:ext cx="4004630" cy="846453"/>
          </a:xfrm>
        </p:spPr>
        <p:txBody>
          <a:bodyPr anchor="b"/>
          <a:lstStyle>
            <a:lvl1pPr marL="0" indent="0">
              <a:buNone/>
              <a:defRPr sz="15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852989" y="2174875"/>
            <a:ext cx="4004630" cy="40830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58531" cy="8540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FD9159D1-FAF4-4941-ADD4-DC310B3233F7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8" name="Tijdelijke aanduiding voor dianumm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BC3A0433-E4B5-412B-A032-CE545560885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161423847"/>
      </p:ext>
    </p:extLst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FD03A34C-CABB-4699-A553-C31F61685832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68F0F94E-9DD7-43C9-9FAC-91EF4D45F97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313591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004872FD-4074-483D-A3E7-4AD54EF46C0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3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D4C0E195-2EB9-422F-9A4D-00F58F2C27C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888271808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2"/>
            <a:ext cx="6524815" cy="854075"/>
          </a:xfrm>
        </p:spPr>
        <p:txBody>
          <a:bodyPr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66738" y="1135064"/>
            <a:ext cx="3008313" cy="511867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3740151" y="1144590"/>
            <a:ext cx="5123557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270000">
              <a:defRPr/>
            </a:lvl3pPr>
            <a:lvl4pPr marL="540000">
              <a:defRPr/>
            </a:lvl4pPr>
            <a:lvl5pPr marL="81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6462483E-D798-48BE-B7DB-52A9D47AB8BD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5E4066DA-9A69-490F-9D54-3BDA0D27561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81849441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FD03A34C-CABB-4699-A553-C31F61685832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68F0F94E-9DD7-43C9-9FAC-91EF4D45F97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8966423"/>
      </p:ext>
    </p:extLst>
  </p:cSld>
  <p:clrMapOvr>
    <a:masterClrMapping/>
  </p:clrMapOvr>
  <p:transition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060" y="2"/>
            <a:ext cx="6507303" cy="854075"/>
          </a:xfrm>
        </p:spPr>
        <p:txBody>
          <a:bodyPr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66738" y="1144587"/>
            <a:ext cx="5040000" cy="511333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849939" y="1144588"/>
            <a:ext cx="3003550" cy="1289632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28196320-D667-45D9-BF46-10F818DDBEBA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6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F3C38F95-6132-4FD8-BC27-5C0829B3571C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3228511359"/>
      </p:ext>
    </p:extLst>
  </p:cSld>
  <p:clrMapOvr>
    <a:masterClrMapping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10"/>
          <p:cNvSpPr>
            <a:spLocks noChangeArrowheads="1"/>
          </p:cNvSpPr>
          <p:nvPr userDrawn="1"/>
        </p:nvSpPr>
        <p:spPr bwMode="auto">
          <a:xfrm>
            <a:off x="1" y="2"/>
            <a:ext cx="8921750" cy="1268413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5" name="Rechthoek 12"/>
          <p:cNvSpPr>
            <a:spLocks noChangeArrowheads="1"/>
          </p:cNvSpPr>
          <p:nvPr userDrawn="1"/>
        </p:nvSpPr>
        <p:spPr bwMode="auto">
          <a:xfrm>
            <a:off x="1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6" name="Rechthoek 18"/>
          <p:cNvSpPr>
            <a:spLocks noChangeArrowheads="1"/>
          </p:cNvSpPr>
          <p:nvPr userDrawn="1"/>
        </p:nvSpPr>
        <p:spPr bwMode="auto">
          <a:xfrm>
            <a:off x="1146176" y="1431925"/>
            <a:ext cx="7997825" cy="11557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7" name="Afbeelding 13" descr="logo UL_RG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7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Afbeelding 15" descr="logo lumc_Fedra_PPT_20 mm E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9" y="277813"/>
            <a:ext cx="229393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323975" y="1431652"/>
            <a:ext cx="7524750" cy="11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spcCol="360000"/>
          <a:lstStyle>
            <a:lvl1pPr>
              <a:defRPr sz="18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jdelijke aanduiding voor tekst 3"/>
          <p:cNvSpPr>
            <a:spLocks noGrp="1"/>
          </p:cNvSpPr>
          <p:nvPr>
            <p:ph type="body" sz="half" idx="10"/>
          </p:nvPr>
        </p:nvSpPr>
        <p:spPr>
          <a:xfrm>
            <a:off x="1323975" y="2839003"/>
            <a:ext cx="7524751" cy="3418922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1"/>
          </p:nvPr>
        </p:nvSpPr>
        <p:spPr>
          <a:xfrm>
            <a:off x="6350001" y="6553200"/>
            <a:ext cx="2508250" cy="304800"/>
          </a:xfrm>
        </p:spPr>
        <p:txBody>
          <a:bodyPr/>
          <a:lstStyle>
            <a:lvl1pPr algn="r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54837B98-15B2-4544-A7C4-F80846D67EF2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algn="l"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fld id="{B31D69D5-9172-41DF-90E3-AC3F45E7AAE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13"/>
          </p:nvPr>
        </p:nvSpPr>
        <p:spPr>
          <a:xfrm>
            <a:off x="1304926" y="6553200"/>
            <a:ext cx="4708525" cy="304800"/>
          </a:xfrm>
        </p:spPr>
        <p:txBody>
          <a:bodyPr/>
          <a:lstStyle>
            <a:lvl1pPr eaLnBrk="1" hangingPunct="1">
              <a:defRPr sz="9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2966153645"/>
      </p:ext>
    </p:extLst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logo lumc_Fedra_PPT_20 mm NL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2"/>
            <a:ext cx="229393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Afbeelding 10" descr="logo UL_RGB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976938"/>
            <a:ext cx="4953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hthoek 2"/>
          <p:cNvSpPr/>
          <p:nvPr userDrawn="1"/>
        </p:nvSpPr>
        <p:spPr bwMode="auto">
          <a:xfrm>
            <a:off x="1146176" y="1431925"/>
            <a:ext cx="7997825" cy="115093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nl-NL" sz="135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11" name="Rechthoek 16"/>
          <p:cNvSpPr>
            <a:spLocks noChangeArrowheads="1"/>
          </p:cNvSpPr>
          <p:nvPr userDrawn="1"/>
        </p:nvSpPr>
        <p:spPr bwMode="auto">
          <a:xfrm>
            <a:off x="1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6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tIns="108000" bIns="0" anchor="t"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6" y="4433456"/>
            <a:ext cx="4530829" cy="4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5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6" y="4849094"/>
            <a:ext cx="4545117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5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200"/>
            </a:lvl2pPr>
            <a:lvl3pPr marL="645319" indent="0">
              <a:buFontTx/>
              <a:buNone/>
              <a:defRPr/>
            </a:lvl3pPr>
            <a:lvl4pPr marL="927497" indent="0">
              <a:buFontTx/>
              <a:buNone/>
              <a:defRPr/>
            </a:lvl4pPr>
            <a:lvl5pPr marL="1288256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5" y="5264729"/>
            <a:ext cx="4527551" cy="415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>
              <a:buFontTx/>
              <a:buNone/>
              <a:defRPr sz="135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600">
                <a:solidFill>
                  <a:schemeClr val="accent4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213436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004872FD-4074-483D-A3E7-4AD54EF46C0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3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hangingPunct="1">
              <a:defRPr b="1">
                <a:ea typeface="+mn-ea"/>
                <a:cs typeface="Arial" charset="0"/>
              </a:defRPr>
            </a:lvl1pPr>
          </a:lstStyle>
          <a:p>
            <a:pPr>
              <a:defRPr/>
            </a:pPr>
            <a:fld id="{D4C0E195-2EB9-422F-9A4D-00F58F2C27C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 eaLnBrk="1" hangingPunct="1">
              <a:defRPr sz="1200" b="1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</p:spTree>
    <p:extLst>
      <p:ext uri="{BB962C8B-B14F-4D97-AF65-F5344CB8AC3E}">
        <p14:creationId xmlns:p14="http://schemas.microsoft.com/office/powerpoint/2010/main" val="71243974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2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14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/>
          <p:cNvSpPr/>
          <p:nvPr/>
        </p:nvSpPr>
        <p:spPr bwMode="auto">
          <a:xfrm>
            <a:off x="8002588" y="6553200"/>
            <a:ext cx="1141412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nl-NL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3075" name="Rechthoek 10"/>
          <p:cNvSpPr>
            <a:spLocks noChangeArrowheads="1"/>
          </p:cNvSpPr>
          <p:nvPr/>
        </p:nvSpPr>
        <p:spPr bwMode="auto">
          <a:xfrm>
            <a:off x="1143000" y="6553200"/>
            <a:ext cx="6859588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3076" name="Rechthoek 11"/>
          <p:cNvSpPr>
            <a:spLocks noChangeArrowheads="1"/>
          </p:cNvSpPr>
          <p:nvPr/>
        </p:nvSpPr>
        <p:spPr bwMode="auto">
          <a:xfrm>
            <a:off x="0" y="6553200"/>
            <a:ext cx="1143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3077" name="Rechthoek 12"/>
          <p:cNvSpPr>
            <a:spLocks noChangeArrowheads="1"/>
          </p:cNvSpPr>
          <p:nvPr/>
        </p:nvSpPr>
        <p:spPr bwMode="auto">
          <a:xfrm>
            <a:off x="6861175" y="6553200"/>
            <a:ext cx="1141413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2054" name="Afbeelding 3" descr="bovenbalk PPT 2b.pdf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144588"/>
            <a:ext cx="8291512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6553200"/>
            <a:ext cx="8556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47B4FDC0-BA13-4A35-954E-2824D0D6AAFD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9857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9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eaLnBrk="0" hangingPunct="0">
              <a:defRPr sz="12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DCDC5909-30E7-46DE-A850-83263D24CC1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524625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Titelstijl van model bewerken</a:t>
            </a:r>
            <a:endParaRPr lang="en-GB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953" r:id="rId1"/>
    <p:sldLayoutId id="2147484954" r:id="rId2"/>
    <p:sldLayoutId id="2147484955" r:id="rId3"/>
    <p:sldLayoutId id="2147484956" r:id="rId4"/>
    <p:sldLayoutId id="2147484957" r:id="rId5"/>
    <p:sldLayoutId id="2147484958" r:id="rId6"/>
    <p:sldLayoutId id="2147484959" r:id="rId7"/>
    <p:sldLayoutId id="2147484960" r:id="rId8"/>
    <p:sldLayoutId id="2147484961" r:id="rId9"/>
    <p:sldLayoutId id="2147484962" r:id="rId10"/>
    <p:sldLayoutId id="2147484963" r:id="rId11"/>
    <p:sldLayoutId id="2147484964" r:id="rId12"/>
    <p:sldLayoutId id="2147484965" r:id="rId13"/>
  </p:sldLayoutIdLst>
  <p:transition/>
  <p:hf hdr="0"/>
  <p:txStyles>
    <p:titleStyle>
      <a:lvl1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4572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6pPr>
      <a:lvl7pPr marL="9144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algn="l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2000">
          <a:solidFill>
            <a:srgbClr val="000000"/>
          </a:solidFill>
          <a:latin typeface="+mn-lt"/>
          <a:ea typeface="+mn-ea"/>
          <a:cs typeface="+mn-cs"/>
        </a:defRPr>
      </a:lvl1pPr>
      <a:lvl2pPr indent="-18732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 sz="2000">
          <a:solidFill>
            <a:srgbClr val="000000"/>
          </a:solidFill>
          <a:latin typeface="+mn-lt"/>
          <a:ea typeface="+mn-ea"/>
        </a:defRPr>
      </a:lvl2pPr>
      <a:lvl3pPr marL="358775" indent="-1857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3pPr>
      <a:lvl4pPr marL="719138" indent="-195263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4pPr>
      <a:lvl5pPr marL="1079500" indent="-19208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5pPr>
      <a:lvl6pPr marL="23669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6pPr>
      <a:lvl7pPr marL="28241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7pPr>
      <a:lvl8pPr marL="32813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8pPr>
      <a:lvl9pPr marL="37385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/>
          <p:cNvSpPr/>
          <p:nvPr/>
        </p:nvSpPr>
        <p:spPr bwMode="auto">
          <a:xfrm>
            <a:off x="8002588" y="6553200"/>
            <a:ext cx="1141412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nl-NL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4099" name="Rechthoek 10"/>
          <p:cNvSpPr>
            <a:spLocks noChangeArrowheads="1"/>
          </p:cNvSpPr>
          <p:nvPr/>
        </p:nvSpPr>
        <p:spPr bwMode="auto">
          <a:xfrm>
            <a:off x="1143000" y="6553200"/>
            <a:ext cx="6859588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4100" name="Rechthoek 11"/>
          <p:cNvSpPr>
            <a:spLocks noChangeArrowheads="1"/>
          </p:cNvSpPr>
          <p:nvPr/>
        </p:nvSpPr>
        <p:spPr bwMode="auto">
          <a:xfrm>
            <a:off x="0" y="6553200"/>
            <a:ext cx="1143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4101" name="Rechthoek 12"/>
          <p:cNvSpPr>
            <a:spLocks noChangeArrowheads="1"/>
          </p:cNvSpPr>
          <p:nvPr/>
        </p:nvSpPr>
        <p:spPr bwMode="auto">
          <a:xfrm>
            <a:off x="6861175" y="6553200"/>
            <a:ext cx="1141413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3078" name="Afbeelding 3" descr="bovenbalk PPT 2b.pdf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144588"/>
            <a:ext cx="8291512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6553200"/>
            <a:ext cx="8556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FA28B43A-BC38-4124-814B-F86D3FB5108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9857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9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eaLnBrk="0" hangingPunct="0">
              <a:defRPr sz="12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486E21AA-C319-478B-A55B-66C3BC58FC2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524625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Titelstijl van model bewerken</a:t>
            </a:r>
            <a:endParaRPr lang="en-GB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966" r:id="rId1"/>
    <p:sldLayoutId id="2147484967" r:id="rId2"/>
    <p:sldLayoutId id="2147484968" r:id="rId3"/>
    <p:sldLayoutId id="2147484969" r:id="rId4"/>
    <p:sldLayoutId id="2147484970" r:id="rId5"/>
    <p:sldLayoutId id="2147484971" r:id="rId6"/>
    <p:sldLayoutId id="2147484972" r:id="rId7"/>
    <p:sldLayoutId id="2147484973" r:id="rId8"/>
    <p:sldLayoutId id="2147484974" r:id="rId9"/>
    <p:sldLayoutId id="2147484975" r:id="rId10"/>
    <p:sldLayoutId id="2147484976" r:id="rId11"/>
    <p:sldLayoutId id="2147484977" r:id="rId12"/>
    <p:sldLayoutId id="2147484978" r:id="rId13"/>
    <p:sldLayoutId id="2147485016" r:id="rId14"/>
  </p:sldLayoutIdLst>
  <p:transition/>
  <p:hf hdr="0"/>
  <p:txStyles>
    <p:titleStyle>
      <a:lvl1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4572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6pPr>
      <a:lvl7pPr marL="9144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algn="l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2000">
          <a:solidFill>
            <a:srgbClr val="000000"/>
          </a:solidFill>
          <a:latin typeface="+mn-lt"/>
          <a:ea typeface="+mn-ea"/>
          <a:cs typeface="+mn-cs"/>
        </a:defRPr>
      </a:lvl1pPr>
      <a:lvl2pPr indent="-18732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 sz="2000">
          <a:solidFill>
            <a:srgbClr val="000000"/>
          </a:solidFill>
          <a:latin typeface="+mn-lt"/>
          <a:ea typeface="+mn-ea"/>
        </a:defRPr>
      </a:lvl2pPr>
      <a:lvl3pPr marL="358775" indent="-1857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3pPr>
      <a:lvl4pPr marL="719138" indent="-195263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4pPr>
      <a:lvl5pPr marL="1079500" indent="-19208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5pPr>
      <a:lvl6pPr marL="23669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6pPr>
      <a:lvl7pPr marL="28241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7pPr>
      <a:lvl8pPr marL="32813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8pPr>
      <a:lvl9pPr marL="37385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/>
          <p:cNvSpPr/>
          <p:nvPr/>
        </p:nvSpPr>
        <p:spPr bwMode="auto">
          <a:xfrm>
            <a:off x="8002588" y="6553200"/>
            <a:ext cx="1141412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nl-NL" b="0">
              <a:solidFill>
                <a:srgbClr val="FFFFFF"/>
              </a:solidFill>
              <a:latin typeface="Times" charset="0"/>
              <a:ea typeface="ＭＳ Ｐゴシック" charset="0"/>
            </a:endParaRPr>
          </a:p>
        </p:txBody>
      </p:sp>
      <p:sp>
        <p:nvSpPr>
          <p:cNvPr id="2051" name="Rechthoek 10"/>
          <p:cNvSpPr>
            <a:spLocks noChangeArrowheads="1"/>
          </p:cNvSpPr>
          <p:nvPr/>
        </p:nvSpPr>
        <p:spPr bwMode="auto">
          <a:xfrm>
            <a:off x="1143000" y="6553200"/>
            <a:ext cx="6859588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2052" name="Rechthoek 11"/>
          <p:cNvSpPr>
            <a:spLocks noChangeArrowheads="1"/>
          </p:cNvSpPr>
          <p:nvPr/>
        </p:nvSpPr>
        <p:spPr bwMode="auto">
          <a:xfrm>
            <a:off x="0" y="6553200"/>
            <a:ext cx="1143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2053" name="Rechthoek 12"/>
          <p:cNvSpPr>
            <a:spLocks noChangeArrowheads="1"/>
          </p:cNvSpPr>
          <p:nvPr/>
        </p:nvSpPr>
        <p:spPr bwMode="auto">
          <a:xfrm>
            <a:off x="6861175" y="6553200"/>
            <a:ext cx="1141413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pic>
        <p:nvPicPr>
          <p:cNvPr id="6150" name="Afbeelding 3" descr="bovenbalk PPT 2b.pdf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144588"/>
            <a:ext cx="8291512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6553200"/>
            <a:ext cx="8556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D28D980C-7EDA-467B-B8F6-C06189351CFC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9857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9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eaLnBrk="0" hangingPunct="0">
              <a:defRPr sz="12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3363EC00-D6F9-46AF-B38D-546CD4BC91C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524625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Titelstijl van model bewerken</a:t>
            </a:r>
            <a:endParaRPr lang="en-GB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5003" r:id="rId1"/>
    <p:sldLayoutId id="2147485004" r:id="rId2"/>
    <p:sldLayoutId id="2147485005" r:id="rId3"/>
    <p:sldLayoutId id="2147485006" r:id="rId4"/>
    <p:sldLayoutId id="2147485007" r:id="rId5"/>
    <p:sldLayoutId id="2147485008" r:id="rId6"/>
    <p:sldLayoutId id="2147485009" r:id="rId7"/>
    <p:sldLayoutId id="2147485010" r:id="rId8"/>
    <p:sldLayoutId id="2147485011" r:id="rId9"/>
    <p:sldLayoutId id="2147485012" r:id="rId10"/>
    <p:sldLayoutId id="2147485013" r:id="rId11"/>
    <p:sldLayoutId id="2147485014" r:id="rId12"/>
    <p:sldLayoutId id="2147485015" r:id="rId13"/>
  </p:sldLayoutIdLst>
  <p:transition/>
  <p:hf hdr="0"/>
  <p:txStyles>
    <p:titleStyle>
      <a:lvl1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4572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6pPr>
      <a:lvl7pPr marL="9144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algn="l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2000">
          <a:solidFill>
            <a:srgbClr val="000000"/>
          </a:solidFill>
          <a:latin typeface="+mn-lt"/>
          <a:ea typeface="+mn-ea"/>
          <a:cs typeface="+mn-cs"/>
        </a:defRPr>
      </a:lvl1pPr>
      <a:lvl2pPr indent="-18732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 sz="2000">
          <a:solidFill>
            <a:srgbClr val="000000"/>
          </a:solidFill>
          <a:latin typeface="+mn-lt"/>
          <a:ea typeface="+mn-ea"/>
        </a:defRPr>
      </a:lvl2pPr>
      <a:lvl3pPr marL="358775" indent="-1857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3pPr>
      <a:lvl4pPr marL="719138" indent="-195263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4pPr>
      <a:lvl5pPr marL="1079500" indent="-19208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5pPr>
      <a:lvl6pPr marL="23669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6pPr>
      <a:lvl7pPr marL="28241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7pPr>
      <a:lvl8pPr marL="32813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8pPr>
      <a:lvl9pPr marL="37385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/>
          <p:cNvSpPr/>
          <p:nvPr/>
        </p:nvSpPr>
        <p:spPr bwMode="auto">
          <a:xfrm>
            <a:off x="8002588" y="6553200"/>
            <a:ext cx="1141412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Rechthoek 10"/>
          <p:cNvSpPr/>
          <p:nvPr/>
        </p:nvSpPr>
        <p:spPr bwMode="auto">
          <a:xfrm>
            <a:off x="1143000" y="6553200"/>
            <a:ext cx="6859588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Rechthoek 11"/>
          <p:cNvSpPr/>
          <p:nvPr/>
        </p:nvSpPr>
        <p:spPr bwMode="auto">
          <a:xfrm>
            <a:off x="0" y="6553200"/>
            <a:ext cx="1143000" cy="304800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3" name="Rechthoek 12"/>
          <p:cNvSpPr/>
          <p:nvPr/>
        </p:nvSpPr>
        <p:spPr bwMode="auto">
          <a:xfrm>
            <a:off x="6861176" y="6553200"/>
            <a:ext cx="1141412" cy="304800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144588"/>
            <a:ext cx="8291512" cy="5113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6553200"/>
            <a:ext cx="8556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fld id="{B306D303-CE7D-9244-B277-A262BA939E07}" type="datetime5">
              <a:rPr lang="nl-NL" smtClean="0"/>
              <a:t>23-okt-20</a:t>
            </a:fld>
            <a:endParaRPr lang="en-GB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98575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39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524625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Titelstijl van model bewerken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671987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018" r:id="rId1"/>
    <p:sldLayoutId id="2147485019" r:id="rId2"/>
    <p:sldLayoutId id="2147485020" r:id="rId3"/>
    <p:sldLayoutId id="2147485021" r:id="rId4"/>
    <p:sldLayoutId id="2147485022" r:id="rId5"/>
    <p:sldLayoutId id="2147485023" r:id="rId6"/>
    <p:sldLayoutId id="2147485024" r:id="rId7"/>
    <p:sldLayoutId id="2147485025" r:id="rId8"/>
    <p:sldLayoutId id="2147485026" r:id="rId9"/>
    <p:sldLayoutId id="2147485027" r:id="rId10"/>
    <p:sldLayoutId id="2147485028" r:id="rId11"/>
    <p:sldLayoutId id="2147485029" r:id="rId12"/>
    <p:sldLayoutId id="2147485030" r:id="rId13"/>
    <p:sldLayoutId id="2147485031" r:id="rId14"/>
    <p:sldLayoutId id="2147485032" r:id="rId15"/>
    <p:sldLayoutId id="2147485033" r:id="rId16"/>
  </p:sldLayoutIdLst>
  <p:hf hdr="0"/>
  <p:txStyles>
    <p:titleStyle>
      <a:lvl1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400" b="1" i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2pPr>
      <a:lvl3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3pPr>
      <a:lvl4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4pPr>
      <a:lvl5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5pPr>
      <a:lvl6pPr marL="4572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6pPr>
      <a:lvl7pPr marL="9144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marL="0" indent="0" algn="l" rtl="0" eaLnBrk="1" fontAlgn="base" hangingPunct="1">
        <a:lnSpc>
          <a:spcPct val="120000"/>
        </a:lnSpc>
        <a:spcBef>
          <a:spcPts val="0"/>
        </a:spcBef>
        <a:spcAft>
          <a:spcPct val="0"/>
        </a:spcAft>
        <a:buFontTx/>
        <a:buNone/>
        <a:defRPr sz="2000">
          <a:solidFill>
            <a:schemeClr val="accent6"/>
          </a:solidFill>
          <a:latin typeface="+mn-lt"/>
          <a:ea typeface="+mn-ea"/>
          <a:cs typeface="+mn-cs"/>
        </a:defRPr>
      </a:lvl1pPr>
      <a:lvl2pPr marL="0" indent="-187325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 sz="2000">
          <a:solidFill>
            <a:schemeClr val="accent6"/>
          </a:solidFill>
          <a:latin typeface="+mn-lt"/>
          <a:ea typeface="+mn-ea"/>
        </a:defRPr>
      </a:lvl2pPr>
      <a:lvl3pPr marL="360000" indent="-18573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accent6"/>
          </a:solidFill>
          <a:latin typeface="+mn-lt"/>
          <a:ea typeface="+mn-ea"/>
        </a:defRPr>
      </a:lvl3pPr>
      <a:lvl4pPr marL="720000" indent="-195263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 sz="1800">
          <a:solidFill>
            <a:schemeClr val="accent6"/>
          </a:solidFill>
          <a:latin typeface="+mn-lt"/>
          <a:ea typeface="+mn-ea"/>
        </a:defRPr>
      </a:lvl4pPr>
      <a:lvl5pPr marL="1080000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 sz="1800">
          <a:solidFill>
            <a:schemeClr val="accent6"/>
          </a:solidFill>
          <a:latin typeface="+mn-lt"/>
          <a:ea typeface="+mn-ea"/>
        </a:defRPr>
      </a:lvl5pPr>
      <a:lvl6pPr marL="23669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6pPr>
      <a:lvl7pPr marL="28241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7pPr>
      <a:lvl8pPr marL="32813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8pPr>
      <a:lvl9pPr marL="37385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/>
          <p:cNvSpPr/>
          <p:nvPr/>
        </p:nvSpPr>
        <p:spPr bwMode="auto">
          <a:xfrm>
            <a:off x="8002588" y="6553200"/>
            <a:ext cx="1141412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nl-NL" sz="1350" b="0">
              <a:solidFill>
                <a:srgbClr val="FFFFFF"/>
              </a:solidFill>
              <a:latin typeface="Times" charset="0"/>
              <a:ea typeface="ＭＳ Ｐゴシック" charset="0"/>
            </a:endParaRPr>
          </a:p>
        </p:txBody>
      </p:sp>
      <p:sp>
        <p:nvSpPr>
          <p:cNvPr id="2051" name="Rechthoek 10"/>
          <p:cNvSpPr>
            <a:spLocks noChangeArrowheads="1"/>
          </p:cNvSpPr>
          <p:nvPr/>
        </p:nvSpPr>
        <p:spPr bwMode="auto">
          <a:xfrm>
            <a:off x="1143000" y="6553200"/>
            <a:ext cx="6859588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2052" name="Rechthoek 11"/>
          <p:cNvSpPr>
            <a:spLocks noChangeArrowheads="1"/>
          </p:cNvSpPr>
          <p:nvPr/>
        </p:nvSpPr>
        <p:spPr bwMode="auto">
          <a:xfrm>
            <a:off x="0" y="6553200"/>
            <a:ext cx="1143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sp>
        <p:nvSpPr>
          <p:cNvPr id="2053" name="Rechthoek 12"/>
          <p:cNvSpPr>
            <a:spLocks noChangeArrowheads="1"/>
          </p:cNvSpPr>
          <p:nvPr/>
        </p:nvSpPr>
        <p:spPr bwMode="auto">
          <a:xfrm>
            <a:off x="6861176" y="6553200"/>
            <a:ext cx="1141413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350" b="0">
              <a:solidFill>
                <a:srgbClr val="FFFFFF"/>
              </a:solidFill>
              <a:latin typeface="Times" pitchFamily="18" charset="0"/>
              <a:ea typeface="MS PGothic" pitchFamily="34" charset="-128"/>
            </a:endParaRPr>
          </a:p>
        </p:txBody>
      </p:sp>
      <p:pic>
        <p:nvPicPr>
          <p:cNvPr id="6150" name="Afbeelding 3" descr="bovenbalk PPT 2b.pdf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9" y="1144590"/>
            <a:ext cx="8291512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6553200"/>
            <a:ext cx="8556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9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D28D980C-7EDA-467B-B8F6-C06189351CFC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98576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9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9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eaLnBrk="0" hangingPunct="0">
              <a:defRPr sz="9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3363EC00-D6F9-46AF-B38D-546CD4BC91C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2"/>
            <a:ext cx="6524625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Titelstijl van model bewerken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639957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035" r:id="rId1"/>
    <p:sldLayoutId id="2147485036" r:id="rId2"/>
    <p:sldLayoutId id="2147485037" r:id="rId3"/>
    <p:sldLayoutId id="2147485038" r:id="rId4"/>
    <p:sldLayoutId id="2147485039" r:id="rId5"/>
    <p:sldLayoutId id="2147485040" r:id="rId6"/>
    <p:sldLayoutId id="2147485041" r:id="rId7"/>
    <p:sldLayoutId id="2147485042" r:id="rId8"/>
    <p:sldLayoutId id="2147485043" r:id="rId9"/>
    <p:sldLayoutId id="2147485044" r:id="rId10"/>
    <p:sldLayoutId id="2147485045" r:id="rId11"/>
    <p:sldLayoutId id="2147485046" r:id="rId12"/>
    <p:sldLayoutId id="2147485047" r:id="rId13"/>
  </p:sldLayoutIdLst>
  <p:transition/>
  <p:hf hdr="0"/>
  <p:txStyles>
    <p:titleStyle>
      <a:lvl1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3429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1950" i="1">
          <a:solidFill>
            <a:schemeClr val="tx2"/>
          </a:solidFill>
          <a:latin typeface="Times" charset="0"/>
          <a:ea typeface="ＭＳ Ｐゴシック" charset="0"/>
        </a:defRPr>
      </a:lvl6pPr>
      <a:lvl7pPr marL="6858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1950" i="1">
          <a:solidFill>
            <a:schemeClr val="tx2"/>
          </a:solidFill>
          <a:latin typeface="Times" charset="0"/>
          <a:ea typeface="ＭＳ Ｐゴシック" charset="0"/>
        </a:defRPr>
      </a:lvl7pPr>
      <a:lvl8pPr marL="10287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1950" i="1">
          <a:solidFill>
            <a:schemeClr val="tx2"/>
          </a:solidFill>
          <a:latin typeface="Times" charset="0"/>
          <a:ea typeface="ＭＳ Ｐゴシック" charset="0"/>
        </a:defRPr>
      </a:lvl8pPr>
      <a:lvl9pPr marL="13716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1950" i="1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algn="l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1500">
          <a:solidFill>
            <a:srgbClr val="000000"/>
          </a:solidFill>
          <a:latin typeface="+mn-lt"/>
          <a:ea typeface="+mn-ea"/>
          <a:cs typeface="+mn-cs"/>
        </a:defRPr>
      </a:lvl1pPr>
      <a:lvl2pPr indent="-140494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 sz="1500">
          <a:solidFill>
            <a:srgbClr val="000000"/>
          </a:solidFill>
          <a:latin typeface="+mn-lt"/>
          <a:ea typeface="+mn-ea"/>
        </a:defRPr>
      </a:lvl2pPr>
      <a:lvl3pPr marL="269081" indent="-139304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3pPr>
      <a:lvl4pPr marL="539354" indent="-146447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4pPr>
      <a:lvl5pPr marL="809625" indent="-144066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5pPr>
      <a:lvl6pPr marL="1775222" indent="-144066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6pPr>
      <a:lvl7pPr marL="2118122" indent="-144066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7pPr>
      <a:lvl8pPr marL="2461022" indent="-144066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8pPr>
      <a:lvl9pPr marL="2803922" indent="-144066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nl-NL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/>
          <p:cNvSpPr/>
          <p:nvPr/>
        </p:nvSpPr>
        <p:spPr bwMode="auto">
          <a:xfrm>
            <a:off x="8002588" y="6553200"/>
            <a:ext cx="1141412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nl-NL" sz="135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3075" name="Rechthoek 10"/>
          <p:cNvSpPr>
            <a:spLocks noChangeArrowheads="1"/>
          </p:cNvSpPr>
          <p:nvPr/>
        </p:nvSpPr>
        <p:spPr bwMode="auto">
          <a:xfrm>
            <a:off x="1143000" y="6553200"/>
            <a:ext cx="6859588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3076" name="Rechthoek 11"/>
          <p:cNvSpPr>
            <a:spLocks noChangeArrowheads="1"/>
          </p:cNvSpPr>
          <p:nvPr/>
        </p:nvSpPr>
        <p:spPr bwMode="auto">
          <a:xfrm>
            <a:off x="0" y="6553200"/>
            <a:ext cx="1143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sp>
        <p:nvSpPr>
          <p:cNvPr id="3077" name="Rechthoek 12"/>
          <p:cNvSpPr>
            <a:spLocks noChangeArrowheads="1"/>
          </p:cNvSpPr>
          <p:nvPr/>
        </p:nvSpPr>
        <p:spPr bwMode="auto">
          <a:xfrm>
            <a:off x="6861176" y="6553200"/>
            <a:ext cx="1141413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Tahoma" pitchFamily="34" charset="0"/>
                <a:cs typeface="Arial" charset="0"/>
              </a:defRPr>
            </a:lvl9pPr>
          </a:lstStyle>
          <a:p>
            <a:pPr>
              <a:defRPr/>
            </a:pPr>
            <a:endParaRPr lang="nl-NL" altLang="nl-NL" sz="1800" b="0">
              <a:solidFill>
                <a:srgbClr val="FFFFFF"/>
              </a:solidFill>
              <a:latin typeface="Times" pitchFamily="18" charset="0"/>
              <a:ea typeface="ＭＳ Ｐゴシック" pitchFamily="34" charset="-128"/>
            </a:endParaRPr>
          </a:p>
        </p:txBody>
      </p:sp>
      <p:pic>
        <p:nvPicPr>
          <p:cNvPr id="2054" name="Afbeelding 3" descr="bovenbalk PPT 2b.pdf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9" y="1144590"/>
            <a:ext cx="8291512" cy="511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6553200"/>
            <a:ext cx="8556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9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47B4FDC0-BA13-4A35-954E-2824D0D6AAFD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98576" y="6553200"/>
            <a:ext cx="4708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9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r>
              <a:rPr lang="en-GB"/>
              <a:t>Insert &gt; Header &amp; footer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9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eaLnBrk="0" hangingPunct="0">
              <a:defRPr sz="900" b="0">
                <a:solidFill>
                  <a:srgbClr val="FFFFFF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fld id="{DCDC5909-30E7-46DE-A850-83263D24CC1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2"/>
            <a:ext cx="6524625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Titelstijl van model bewerken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130129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049" r:id="rId1"/>
    <p:sldLayoutId id="2147485050" r:id="rId2"/>
    <p:sldLayoutId id="2147485051" r:id="rId3"/>
    <p:sldLayoutId id="2147485052" r:id="rId4"/>
    <p:sldLayoutId id="2147485053" r:id="rId5"/>
    <p:sldLayoutId id="2147485054" r:id="rId6"/>
    <p:sldLayoutId id="2147485055" r:id="rId7"/>
    <p:sldLayoutId id="2147485056" r:id="rId8"/>
    <p:sldLayoutId id="2147485057" r:id="rId9"/>
    <p:sldLayoutId id="2147485058" r:id="rId10"/>
    <p:sldLayoutId id="2147485059" r:id="rId11"/>
    <p:sldLayoutId id="2147485060" r:id="rId12"/>
    <p:sldLayoutId id="2147485061" r:id="rId13"/>
  </p:sldLayoutIdLst>
  <p:transition/>
  <p:hf hdr="0"/>
  <p:txStyles>
    <p:titleStyle>
      <a:lvl1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3429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1950" i="1">
          <a:solidFill>
            <a:schemeClr val="tx2"/>
          </a:solidFill>
          <a:latin typeface="Times" charset="0"/>
          <a:ea typeface="ＭＳ Ｐゴシック" charset="0"/>
        </a:defRPr>
      </a:lvl6pPr>
      <a:lvl7pPr marL="6858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1950" i="1">
          <a:solidFill>
            <a:schemeClr val="tx2"/>
          </a:solidFill>
          <a:latin typeface="Times" charset="0"/>
          <a:ea typeface="ＭＳ Ｐゴシック" charset="0"/>
        </a:defRPr>
      </a:lvl7pPr>
      <a:lvl8pPr marL="10287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1950" i="1">
          <a:solidFill>
            <a:schemeClr val="tx2"/>
          </a:solidFill>
          <a:latin typeface="Times" charset="0"/>
          <a:ea typeface="ＭＳ Ｐゴシック" charset="0"/>
        </a:defRPr>
      </a:lvl8pPr>
      <a:lvl9pPr marL="13716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1950" i="1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algn="l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1500">
          <a:solidFill>
            <a:srgbClr val="000000"/>
          </a:solidFill>
          <a:latin typeface="+mn-lt"/>
          <a:ea typeface="+mn-ea"/>
          <a:cs typeface="+mn-cs"/>
        </a:defRPr>
      </a:lvl1pPr>
      <a:lvl2pPr indent="-140494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 sz="1500">
          <a:solidFill>
            <a:srgbClr val="000000"/>
          </a:solidFill>
          <a:latin typeface="+mn-lt"/>
          <a:ea typeface="+mn-ea"/>
        </a:defRPr>
      </a:lvl2pPr>
      <a:lvl3pPr marL="269081" indent="-139304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3pPr>
      <a:lvl4pPr marL="539354" indent="-146447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4pPr>
      <a:lvl5pPr marL="809625" indent="-144066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itchFamily="18" charset="0"/>
        <a:buChar char="•"/>
        <a:defRPr>
          <a:solidFill>
            <a:srgbClr val="000000"/>
          </a:solidFill>
          <a:latin typeface="+mn-lt"/>
          <a:ea typeface="+mn-ea"/>
        </a:defRPr>
      </a:lvl5pPr>
      <a:lvl6pPr marL="1775222" indent="-144066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6pPr>
      <a:lvl7pPr marL="2118122" indent="-144066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7pPr>
      <a:lvl8pPr marL="2461022" indent="-144066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8pPr>
      <a:lvl9pPr marL="2803922" indent="-144066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nl-NL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emf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31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49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8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8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8.xml"/><Relationship Id="rId4" Type="http://schemas.openxmlformats.org/officeDocument/2006/relationships/image" Target="../media/image6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8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322388" y="1647171"/>
            <a:ext cx="7821612" cy="1235745"/>
          </a:xfrm>
        </p:spPr>
        <p:txBody>
          <a:bodyPr/>
          <a:lstStyle/>
          <a:p>
            <a:pPr eaLnBrk="1" hangingPunct="1">
              <a:defRPr/>
            </a:pPr>
            <a:r>
              <a:rPr lang="en-US" sz="3000" dirty="0">
                <a:latin typeface="Calibri" panose="020F0502020204030204" pitchFamily="34" charset="0"/>
              </a:rPr>
              <a:t>Finding functional relevant genes</a:t>
            </a:r>
            <a:endParaRPr lang="en-US" dirty="0"/>
          </a:p>
        </p:txBody>
      </p:sp>
      <p:sp>
        <p:nvSpPr>
          <p:cNvPr id="10" name="Tijdelijke aanduiding voor inhoud 9"/>
          <p:cNvSpPr>
            <a:spLocks noGrp="1"/>
          </p:cNvSpPr>
          <p:nvPr>
            <p:ph idx="11"/>
          </p:nvPr>
        </p:nvSpPr>
        <p:spPr>
          <a:xfrm>
            <a:off x="1304925" y="4849813"/>
            <a:ext cx="6939483" cy="414337"/>
          </a:xfrm>
        </p:spPr>
        <p:txBody>
          <a:bodyPr/>
          <a:lstStyle/>
          <a:p>
            <a:pPr eaLnBrk="1" hangingPunct="1">
              <a:spcBef>
                <a:spcPts val="0"/>
              </a:spcBef>
              <a:defRPr/>
            </a:pPr>
            <a:r>
              <a:rPr lang="en-US" dirty="0" err="1"/>
              <a:t>Yolande</a:t>
            </a:r>
            <a:r>
              <a:rPr lang="en-US" dirty="0"/>
              <a:t> F. M. Ramos</a:t>
            </a:r>
          </a:p>
          <a:p>
            <a:pPr eaLnBrk="1" hangingPunct="1">
              <a:spcBef>
                <a:spcPts val="0"/>
              </a:spcBef>
              <a:defRPr/>
            </a:pPr>
            <a:r>
              <a:rPr lang="en-US" dirty="0"/>
              <a:t>y.f.m.ramos@lumc.nl</a:t>
            </a:r>
          </a:p>
          <a:p>
            <a:pPr eaLnBrk="1" hangingPunct="1">
              <a:spcBef>
                <a:spcPts val="0"/>
              </a:spcBef>
              <a:defRPr/>
            </a:pPr>
            <a:r>
              <a:rPr lang="en-US" dirty="0"/>
              <a:t>Molecular Epidemiology</a:t>
            </a:r>
            <a:endParaRPr lang="en-GB" dirty="0"/>
          </a:p>
          <a:p>
            <a:pPr lvl="0" eaLnBrk="1" hangingPunct="1">
              <a:spcBef>
                <a:spcPts val="0"/>
              </a:spcBef>
              <a:defRPr/>
            </a:pPr>
            <a:r>
              <a:rPr lang="en-US" sz="1800" cap="all" dirty="0">
                <a:solidFill>
                  <a:srgbClr val="007CC2"/>
                </a:solidFill>
              </a:rPr>
              <a:t>Leiden, the Netherlands</a:t>
            </a:r>
            <a:endParaRPr lang="en-GB" sz="1800" cap="all" dirty="0">
              <a:solidFill>
                <a:srgbClr val="007CC2"/>
              </a:solidFill>
            </a:endParaRPr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4"/>
          </p:nvPr>
        </p:nvPicPr>
        <p:blipFill>
          <a:blip r:embed="rId2" cstate="print"/>
          <a:srcRect l="28" r="28"/>
          <a:stretch>
            <a:fillRect/>
          </a:stretch>
        </p:blipFill>
        <p:spPr>
          <a:xfrm>
            <a:off x="5969000" y="2582863"/>
            <a:ext cx="2879725" cy="2881312"/>
          </a:xfr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608013" y="1189038"/>
            <a:ext cx="8458200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800100" indent="-3429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Single Nucleotide Polymorphisms (SNPs)</a:t>
            </a: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 err="1">
                <a:solidFill>
                  <a:srgbClr val="0C0C61"/>
                </a:solidFill>
                <a:latin typeface="+mj-lt"/>
              </a:rPr>
              <a:t>Intronic</a:t>
            </a:r>
            <a:endParaRPr lang="en-US" sz="2400" b="0" i="0" dirty="0">
              <a:solidFill>
                <a:srgbClr val="0C0C61"/>
              </a:solidFill>
              <a:latin typeface="+mj-lt"/>
            </a:endParaRP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 err="1">
                <a:solidFill>
                  <a:srgbClr val="C00000"/>
                </a:solidFill>
                <a:latin typeface="+mj-lt"/>
              </a:rPr>
              <a:t>Exonic</a:t>
            </a:r>
            <a:endParaRPr lang="en-US" sz="2400" i="0" dirty="0">
              <a:solidFill>
                <a:srgbClr val="C00000"/>
              </a:solidFill>
              <a:latin typeface="+mj-lt"/>
            </a:endParaRP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 err="1">
                <a:solidFill>
                  <a:srgbClr val="0C0C61"/>
                </a:solidFill>
                <a:latin typeface="+mj-lt"/>
              </a:rPr>
              <a:t>Promotor</a:t>
            </a:r>
            <a:r>
              <a:rPr lang="en-US" sz="2400" b="0" i="0" dirty="0">
                <a:solidFill>
                  <a:srgbClr val="0C0C61"/>
                </a:solidFill>
                <a:latin typeface="+mj-lt"/>
              </a:rPr>
              <a:t> region</a:t>
            </a: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>
                <a:solidFill>
                  <a:srgbClr val="0C0C61"/>
                </a:solidFill>
                <a:latin typeface="+mj-lt"/>
              </a:rPr>
              <a:t>Regulatory elements</a:t>
            </a:r>
          </a:p>
        </p:txBody>
      </p:sp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1EB50DB-CA92-4357-A539-8A923D6A14E3}" type="slidenum">
              <a:rPr lang="en-GB" smtClean="0"/>
              <a:pPr>
                <a:defRPr/>
              </a:pPr>
              <a:t>10</a:t>
            </a:fld>
            <a:endParaRPr lang="en-GB" dirty="0"/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3D97A11-27EC-48F1-AD2A-F37D7F1C27B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Functional variants</a:t>
            </a:r>
          </a:p>
        </p:txBody>
      </p:sp>
    </p:spTree>
    <p:extLst>
      <p:ext uri="{BB962C8B-B14F-4D97-AF65-F5344CB8AC3E}">
        <p14:creationId xmlns:p14="http://schemas.microsoft.com/office/powerpoint/2010/main" val="33712456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4" descr="http://oregonstate.edu/instruction/bi314/summer09/Fig-05-05-0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0" b="18929"/>
          <a:stretch/>
        </p:blipFill>
        <p:spPr bwMode="auto">
          <a:xfrm>
            <a:off x="3707245" y="3501008"/>
            <a:ext cx="5257243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608013" y="1189038"/>
            <a:ext cx="8458200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800100" indent="-3429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Single Nucleotide Polymorphisms (SNPs)</a:t>
            </a:r>
          </a:p>
          <a:p>
            <a:pPr marL="811213" indent="-365125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>
                <a:solidFill>
                  <a:srgbClr val="0C0C61"/>
                </a:solidFill>
                <a:latin typeface="+mj-lt"/>
              </a:rPr>
              <a:t>Methylation</a:t>
            </a:r>
          </a:p>
          <a:p>
            <a:pPr marL="811213" indent="-365125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>
                <a:solidFill>
                  <a:srgbClr val="0C0C61"/>
                </a:solidFill>
                <a:latin typeface="+mj-lt"/>
              </a:rPr>
              <a:t>Copy number variation (CNV)</a:t>
            </a:r>
          </a:p>
          <a:p>
            <a:pPr marL="811213" indent="-365125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>
                <a:solidFill>
                  <a:srgbClr val="0C0C61"/>
                </a:solidFill>
                <a:latin typeface="+mj-lt"/>
              </a:rPr>
              <a:t>Alternative splicing</a:t>
            </a:r>
          </a:p>
        </p:txBody>
      </p:sp>
      <p:grpSp>
        <p:nvGrpSpPr>
          <p:cNvPr id="58" name="Group 67"/>
          <p:cNvGrpSpPr/>
          <p:nvPr/>
        </p:nvGrpSpPr>
        <p:grpSpPr>
          <a:xfrm>
            <a:off x="4620663" y="2348880"/>
            <a:ext cx="4122812" cy="3375992"/>
            <a:chOff x="3545437" y="259551"/>
            <a:chExt cx="4122812" cy="3375992"/>
          </a:xfrm>
        </p:grpSpPr>
        <p:sp>
          <p:nvSpPr>
            <p:cNvPr id="59" name="Rounded Rectangle 68"/>
            <p:cNvSpPr/>
            <p:nvPr/>
          </p:nvSpPr>
          <p:spPr bwMode="auto">
            <a:xfrm>
              <a:off x="3545437" y="979631"/>
              <a:ext cx="2975673" cy="2655912"/>
            </a:xfrm>
            <a:prstGeom prst="roundRect">
              <a:avLst>
                <a:gd name="adj" fmla="val 8529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endParaRPr lang="en-US" sz="2000" b="0" dirty="0">
                <a:latin typeface="Calibri" panose="020F0502020204030204" pitchFamily="34" charset="0"/>
              </a:endParaRPr>
            </a:p>
          </p:txBody>
        </p:sp>
        <p:pic>
          <p:nvPicPr>
            <p:cNvPr id="60" name="Picture 2" descr="http://readingroom.mindspec.org/wp-content/genetics_CNV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0" t="2284" r="8601" b="18048"/>
            <a:stretch/>
          </p:blipFill>
          <p:spPr bwMode="auto">
            <a:xfrm>
              <a:off x="4360870" y="259551"/>
              <a:ext cx="3307379" cy="3001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2"/>
          <p:cNvGrpSpPr>
            <a:grpSpLocks noChangeAspect="1"/>
          </p:cNvGrpSpPr>
          <p:nvPr/>
        </p:nvGrpSpPr>
        <p:grpSpPr>
          <a:xfrm>
            <a:off x="2703460" y="2852936"/>
            <a:ext cx="3737081" cy="3159968"/>
            <a:chOff x="1331640" y="3717032"/>
            <a:chExt cx="3140968" cy="2655912"/>
          </a:xfrm>
          <a:effectLst/>
        </p:grpSpPr>
        <p:grpSp>
          <p:nvGrpSpPr>
            <p:cNvPr id="20" name="Group 33"/>
            <p:cNvGrpSpPr/>
            <p:nvPr/>
          </p:nvGrpSpPr>
          <p:grpSpPr>
            <a:xfrm>
              <a:off x="1331640" y="3717032"/>
              <a:ext cx="3140968" cy="2655912"/>
              <a:chOff x="107504" y="3509392"/>
              <a:chExt cx="3140968" cy="2655912"/>
            </a:xfrm>
          </p:grpSpPr>
          <p:sp>
            <p:nvSpPr>
              <p:cNvPr id="28" name="Rounded Rectangle 34"/>
              <p:cNvSpPr/>
              <p:nvPr/>
            </p:nvSpPr>
            <p:spPr bwMode="auto">
              <a:xfrm>
                <a:off x="107504" y="3509392"/>
                <a:ext cx="3140968" cy="2655912"/>
              </a:xfrm>
              <a:prstGeom prst="roundRect">
                <a:avLst>
                  <a:gd name="adj" fmla="val 8842"/>
                </a:avLst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0488" tIns="44450" rIns="90488" bIns="44450" numCol="1" rtlCol="0" anchor="b" anchorCtr="0" compatLnSpc="1">
                <a:prstTxWarp prst="textNoShape">
                  <a:avLst/>
                </a:prstTxWarp>
              </a:bodyPr>
              <a:lstStyle/>
              <a:p>
                <a:endParaRPr lang="en-US" sz="2000" b="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9" name="Line 7"/>
              <p:cNvSpPr>
                <a:spLocks noChangeShapeType="1"/>
              </p:cNvSpPr>
              <p:nvPr/>
            </p:nvSpPr>
            <p:spPr bwMode="auto">
              <a:xfrm>
                <a:off x="323800" y="5864796"/>
                <a:ext cx="2663825" cy="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grpSp>
            <p:nvGrpSpPr>
              <p:cNvPr id="30" name="Group 8"/>
              <p:cNvGrpSpPr>
                <a:grpSpLocks/>
              </p:cNvGrpSpPr>
              <p:nvPr/>
            </p:nvGrpSpPr>
            <p:grpSpPr bwMode="auto">
              <a:xfrm>
                <a:off x="1692225" y="5720333"/>
                <a:ext cx="288925" cy="144463"/>
                <a:chOff x="1791" y="1207"/>
                <a:chExt cx="182" cy="91"/>
              </a:xfrm>
            </p:grpSpPr>
            <p:sp>
              <p:nvSpPr>
                <p:cNvPr id="56" name="Line 9"/>
                <p:cNvSpPr>
                  <a:spLocks noChangeShapeType="1"/>
                </p:cNvSpPr>
                <p:nvPr/>
              </p:nvSpPr>
              <p:spPr bwMode="auto">
                <a:xfrm>
                  <a:off x="1799" y="1207"/>
                  <a:ext cx="0" cy="91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  <p:sp>
              <p:nvSpPr>
                <p:cNvPr id="57" name="Line 10"/>
                <p:cNvSpPr>
                  <a:spLocks noChangeShapeType="1"/>
                </p:cNvSpPr>
                <p:nvPr/>
              </p:nvSpPr>
              <p:spPr bwMode="auto">
                <a:xfrm>
                  <a:off x="1791" y="1207"/>
                  <a:ext cx="182" cy="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</p:grpSp>
          <p:grpSp>
            <p:nvGrpSpPr>
              <p:cNvPr id="31" name="Group 11"/>
              <p:cNvGrpSpPr>
                <a:grpSpLocks/>
              </p:cNvGrpSpPr>
              <p:nvPr/>
            </p:nvGrpSpPr>
            <p:grpSpPr bwMode="auto">
              <a:xfrm>
                <a:off x="395238" y="5648896"/>
                <a:ext cx="71437" cy="215900"/>
                <a:chOff x="908" y="1162"/>
                <a:chExt cx="45" cy="136"/>
              </a:xfrm>
            </p:grpSpPr>
            <p:sp>
              <p:nvSpPr>
                <p:cNvPr id="54" name="Oval 12"/>
                <p:cNvSpPr>
                  <a:spLocks noChangeArrowheads="1"/>
                </p:cNvSpPr>
                <p:nvPr/>
              </p:nvSpPr>
              <p:spPr bwMode="auto">
                <a:xfrm>
                  <a:off x="908" y="1162"/>
                  <a:ext cx="45" cy="4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" name="Line 13"/>
                <p:cNvSpPr>
                  <a:spLocks noChangeShapeType="1"/>
                </p:cNvSpPr>
                <p:nvPr/>
              </p:nvSpPr>
              <p:spPr bwMode="auto">
                <a:xfrm>
                  <a:off x="930" y="1207"/>
                  <a:ext cx="0" cy="91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</p:grpSp>
          <p:grpSp>
            <p:nvGrpSpPr>
              <p:cNvPr id="32" name="Group 14"/>
              <p:cNvGrpSpPr>
                <a:grpSpLocks/>
              </p:cNvGrpSpPr>
              <p:nvPr/>
            </p:nvGrpSpPr>
            <p:grpSpPr bwMode="auto">
              <a:xfrm>
                <a:off x="501600" y="5648896"/>
                <a:ext cx="71438" cy="215900"/>
                <a:chOff x="908" y="1162"/>
                <a:chExt cx="45" cy="136"/>
              </a:xfrm>
            </p:grpSpPr>
            <p:sp>
              <p:nvSpPr>
                <p:cNvPr id="52" name="Oval 15"/>
                <p:cNvSpPr>
                  <a:spLocks noChangeArrowheads="1"/>
                </p:cNvSpPr>
                <p:nvPr/>
              </p:nvSpPr>
              <p:spPr bwMode="auto">
                <a:xfrm>
                  <a:off x="908" y="1162"/>
                  <a:ext cx="45" cy="4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3" name="Line 16"/>
                <p:cNvSpPr>
                  <a:spLocks noChangeShapeType="1"/>
                </p:cNvSpPr>
                <p:nvPr/>
              </p:nvSpPr>
              <p:spPr bwMode="auto">
                <a:xfrm>
                  <a:off x="930" y="1207"/>
                  <a:ext cx="0" cy="91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</p:grpSp>
          <p:grpSp>
            <p:nvGrpSpPr>
              <p:cNvPr id="33" name="Group 17"/>
              <p:cNvGrpSpPr>
                <a:grpSpLocks/>
              </p:cNvGrpSpPr>
              <p:nvPr/>
            </p:nvGrpSpPr>
            <p:grpSpPr bwMode="auto">
              <a:xfrm>
                <a:off x="646063" y="5648896"/>
                <a:ext cx="71437" cy="215900"/>
                <a:chOff x="908" y="1162"/>
                <a:chExt cx="45" cy="136"/>
              </a:xfrm>
            </p:grpSpPr>
            <p:sp>
              <p:nvSpPr>
                <p:cNvPr id="50" name="Oval 18"/>
                <p:cNvSpPr>
                  <a:spLocks noChangeArrowheads="1"/>
                </p:cNvSpPr>
                <p:nvPr/>
              </p:nvSpPr>
              <p:spPr bwMode="auto">
                <a:xfrm>
                  <a:off x="908" y="1162"/>
                  <a:ext cx="45" cy="4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" name="Line 19"/>
                <p:cNvSpPr>
                  <a:spLocks noChangeShapeType="1"/>
                </p:cNvSpPr>
                <p:nvPr/>
              </p:nvSpPr>
              <p:spPr bwMode="auto">
                <a:xfrm>
                  <a:off x="930" y="1207"/>
                  <a:ext cx="0" cy="91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</p:grpSp>
          <p:grpSp>
            <p:nvGrpSpPr>
              <p:cNvPr id="34" name="Group 20"/>
              <p:cNvGrpSpPr>
                <a:grpSpLocks/>
              </p:cNvGrpSpPr>
              <p:nvPr/>
            </p:nvGrpSpPr>
            <p:grpSpPr bwMode="auto">
              <a:xfrm>
                <a:off x="1004838" y="5648896"/>
                <a:ext cx="71437" cy="215900"/>
                <a:chOff x="908" y="1162"/>
                <a:chExt cx="45" cy="136"/>
              </a:xfrm>
            </p:grpSpPr>
            <p:sp>
              <p:nvSpPr>
                <p:cNvPr id="48" name="Oval 21"/>
                <p:cNvSpPr>
                  <a:spLocks noChangeArrowheads="1"/>
                </p:cNvSpPr>
                <p:nvPr/>
              </p:nvSpPr>
              <p:spPr bwMode="auto">
                <a:xfrm>
                  <a:off x="908" y="1162"/>
                  <a:ext cx="45" cy="4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" name="Line 22"/>
                <p:cNvSpPr>
                  <a:spLocks noChangeShapeType="1"/>
                </p:cNvSpPr>
                <p:nvPr/>
              </p:nvSpPr>
              <p:spPr bwMode="auto">
                <a:xfrm>
                  <a:off x="930" y="1207"/>
                  <a:ext cx="0" cy="91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</p:grpSp>
          <p:grpSp>
            <p:nvGrpSpPr>
              <p:cNvPr id="35" name="Group 23"/>
              <p:cNvGrpSpPr>
                <a:grpSpLocks/>
              </p:cNvGrpSpPr>
              <p:nvPr/>
            </p:nvGrpSpPr>
            <p:grpSpPr bwMode="auto">
              <a:xfrm>
                <a:off x="1150888" y="5648896"/>
                <a:ext cx="71437" cy="215900"/>
                <a:chOff x="908" y="1162"/>
                <a:chExt cx="45" cy="136"/>
              </a:xfrm>
            </p:grpSpPr>
            <p:sp>
              <p:nvSpPr>
                <p:cNvPr id="46" name="Oval 24"/>
                <p:cNvSpPr>
                  <a:spLocks noChangeArrowheads="1"/>
                </p:cNvSpPr>
                <p:nvPr/>
              </p:nvSpPr>
              <p:spPr bwMode="auto">
                <a:xfrm>
                  <a:off x="908" y="1162"/>
                  <a:ext cx="45" cy="4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" name="Line 25"/>
                <p:cNvSpPr>
                  <a:spLocks noChangeShapeType="1"/>
                </p:cNvSpPr>
                <p:nvPr/>
              </p:nvSpPr>
              <p:spPr bwMode="auto">
                <a:xfrm>
                  <a:off x="930" y="1207"/>
                  <a:ext cx="0" cy="91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</p:grpSp>
          <p:grpSp>
            <p:nvGrpSpPr>
              <p:cNvPr id="36" name="Group 26"/>
              <p:cNvGrpSpPr>
                <a:grpSpLocks/>
              </p:cNvGrpSpPr>
              <p:nvPr/>
            </p:nvGrpSpPr>
            <p:grpSpPr bwMode="auto">
              <a:xfrm>
                <a:off x="1438225" y="5648896"/>
                <a:ext cx="71438" cy="215900"/>
                <a:chOff x="908" y="1162"/>
                <a:chExt cx="45" cy="136"/>
              </a:xfrm>
            </p:grpSpPr>
            <p:sp>
              <p:nvSpPr>
                <p:cNvPr id="44" name="Oval 27"/>
                <p:cNvSpPr>
                  <a:spLocks noChangeArrowheads="1"/>
                </p:cNvSpPr>
                <p:nvPr/>
              </p:nvSpPr>
              <p:spPr bwMode="auto">
                <a:xfrm>
                  <a:off x="908" y="1162"/>
                  <a:ext cx="45" cy="4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" name="Line 28"/>
                <p:cNvSpPr>
                  <a:spLocks noChangeShapeType="1"/>
                </p:cNvSpPr>
                <p:nvPr/>
              </p:nvSpPr>
              <p:spPr bwMode="auto">
                <a:xfrm>
                  <a:off x="930" y="1207"/>
                  <a:ext cx="0" cy="91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</p:grpSp>
          <p:grpSp>
            <p:nvGrpSpPr>
              <p:cNvPr id="37" name="Group 29"/>
              <p:cNvGrpSpPr>
                <a:grpSpLocks/>
              </p:cNvGrpSpPr>
              <p:nvPr/>
            </p:nvGrpSpPr>
            <p:grpSpPr bwMode="auto">
              <a:xfrm>
                <a:off x="1509663" y="5648896"/>
                <a:ext cx="71437" cy="215900"/>
                <a:chOff x="908" y="1162"/>
                <a:chExt cx="45" cy="136"/>
              </a:xfrm>
            </p:grpSpPr>
            <p:sp>
              <p:nvSpPr>
                <p:cNvPr id="42" name="Oval 30"/>
                <p:cNvSpPr>
                  <a:spLocks noChangeArrowheads="1"/>
                </p:cNvSpPr>
                <p:nvPr/>
              </p:nvSpPr>
              <p:spPr bwMode="auto">
                <a:xfrm>
                  <a:off x="908" y="1162"/>
                  <a:ext cx="45" cy="4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" name="Line 31"/>
                <p:cNvSpPr>
                  <a:spLocks noChangeShapeType="1"/>
                </p:cNvSpPr>
                <p:nvPr/>
              </p:nvSpPr>
              <p:spPr bwMode="auto">
                <a:xfrm>
                  <a:off x="930" y="1207"/>
                  <a:ext cx="0" cy="91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</p:grpSp>
          <p:sp>
            <p:nvSpPr>
              <p:cNvPr id="38" name="Oval 32"/>
              <p:cNvSpPr>
                <a:spLocks noChangeArrowheads="1"/>
              </p:cNvSpPr>
              <p:nvPr/>
            </p:nvSpPr>
            <p:spPr bwMode="auto">
              <a:xfrm>
                <a:off x="749250" y="5074221"/>
                <a:ext cx="431800" cy="360362"/>
              </a:xfrm>
              <a:prstGeom prst="ellips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Text Box 33"/>
              <p:cNvSpPr txBox="1">
                <a:spLocks noChangeArrowheads="1"/>
              </p:cNvSpPr>
              <p:nvPr/>
            </p:nvSpPr>
            <p:spPr bwMode="auto">
              <a:xfrm>
                <a:off x="712143" y="5099621"/>
                <a:ext cx="4826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/>
                <a:r>
                  <a:rPr lang="nl-NL" sz="1400" dirty="0">
                    <a:solidFill>
                      <a:srgbClr val="000000"/>
                    </a:solidFill>
                    <a:latin typeface="Calibri" pitchFamily="34" charset="0"/>
                  </a:rPr>
                  <a:t>DBP</a:t>
                </a:r>
                <a:endParaRPr lang="en-US" sz="1400" dirty="0">
                  <a:solidFill>
                    <a:srgbClr val="000000"/>
                  </a:solidFill>
                  <a:latin typeface="Calibri" pitchFamily="34" charset="0"/>
                </a:endParaRPr>
              </a:p>
            </p:txBody>
          </p:sp>
          <p:pic>
            <p:nvPicPr>
              <p:cNvPr id="40" name="Picture 36" descr="File:Cytosine chemical structure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65188" y="3564508"/>
                <a:ext cx="1074737" cy="14382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1" name="Line 66"/>
              <p:cNvSpPr>
                <a:spLocks noChangeShapeType="1"/>
              </p:cNvSpPr>
              <p:nvPr/>
            </p:nvSpPr>
            <p:spPr bwMode="auto">
              <a:xfrm>
                <a:off x="1704925" y="5850106"/>
                <a:ext cx="1439863" cy="0"/>
              </a:xfrm>
              <a:prstGeom prst="line">
                <a:avLst/>
              </a:prstGeom>
              <a:noFill/>
              <a:ln w="635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cxnSp>
          <p:nvCxnSpPr>
            <p:cNvPr id="21" name="Straight Connector 94"/>
            <p:cNvCxnSpPr/>
            <p:nvPr/>
          </p:nvCxnSpPr>
          <p:spPr bwMode="auto">
            <a:xfrm flipV="1">
              <a:off x="2954684" y="5856536"/>
              <a:ext cx="144016" cy="14443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95"/>
            <p:cNvCxnSpPr/>
            <p:nvPr/>
          </p:nvCxnSpPr>
          <p:spPr bwMode="auto">
            <a:xfrm>
              <a:off x="2954684" y="5856536"/>
              <a:ext cx="144016" cy="152401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Oval 30"/>
            <p:cNvSpPr>
              <a:spLocks noChangeArrowheads="1"/>
            </p:cNvSpPr>
            <p:nvPr/>
          </p:nvSpPr>
          <p:spPr bwMode="auto">
            <a:xfrm>
              <a:off x="2733799" y="5856536"/>
              <a:ext cx="71437" cy="7143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Oval 30"/>
            <p:cNvSpPr>
              <a:spLocks noChangeArrowheads="1"/>
            </p:cNvSpPr>
            <p:nvPr/>
          </p:nvSpPr>
          <p:spPr bwMode="auto">
            <a:xfrm>
              <a:off x="2661567" y="5854626"/>
              <a:ext cx="71437" cy="7143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Oval 30"/>
            <p:cNvSpPr>
              <a:spLocks noChangeArrowheads="1"/>
            </p:cNvSpPr>
            <p:nvPr/>
          </p:nvSpPr>
          <p:spPr bwMode="auto">
            <a:xfrm>
              <a:off x="2375024" y="5854626"/>
              <a:ext cx="71437" cy="7143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Oval 30"/>
            <p:cNvSpPr>
              <a:spLocks noChangeArrowheads="1"/>
            </p:cNvSpPr>
            <p:nvPr/>
          </p:nvSpPr>
          <p:spPr bwMode="auto">
            <a:xfrm>
              <a:off x="2228974" y="5854626"/>
              <a:ext cx="71437" cy="7143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64"/>
            <p:cNvSpPr>
              <a:spLocks/>
            </p:cNvSpPr>
            <p:nvPr/>
          </p:nvSpPr>
          <p:spPr bwMode="auto">
            <a:xfrm flipV="1">
              <a:off x="2412155" y="5457103"/>
              <a:ext cx="576263" cy="73025"/>
            </a:xfrm>
            <a:custGeom>
              <a:avLst/>
              <a:gdLst>
                <a:gd name="T0" fmla="*/ 0 w 363"/>
                <a:gd name="T1" fmla="*/ 2147483647 h 45"/>
                <a:gd name="T2" fmla="*/ 2147483647 w 363"/>
                <a:gd name="T3" fmla="*/ 0 h 45"/>
                <a:gd name="T4" fmla="*/ 2147483647 w 363"/>
                <a:gd name="T5" fmla="*/ 2147483647 h 45"/>
                <a:gd name="T6" fmla="*/ 2147483647 w 363"/>
                <a:gd name="T7" fmla="*/ 0 h 45"/>
                <a:gd name="T8" fmla="*/ 2147483647 w 363"/>
                <a:gd name="T9" fmla="*/ 2147483647 h 4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3" h="45">
                  <a:moveTo>
                    <a:pt x="0" y="45"/>
                  </a:moveTo>
                  <a:cubicBezTo>
                    <a:pt x="30" y="22"/>
                    <a:pt x="61" y="0"/>
                    <a:pt x="91" y="0"/>
                  </a:cubicBezTo>
                  <a:cubicBezTo>
                    <a:pt x="121" y="0"/>
                    <a:pt x="152" y="45"/>
                    <a:pt x="182" y="45"/>
                  </a:cubicBezTo>
                  <a:cubicBezTo>
                    <a:pt x="212" y="45"/>
                    <a:pt x="243" y="0"/>
                    <a:pt x="273" y="0"/>
                  </a:cubicBezTo>
                  <a:cubicBezTo>
                    <a:pt x="303" y="0"/>
                    <a:pt x="333" y="22"/>
                    <a:pt x="363" y="45"/>
                  </a:cubicBez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1EB50DB-CA92-4357-A539-8A923D6A14E3}" type="slidenum">
              <a:rPr lang="en-GB" smtClean="0"/>
              <a:pPr>
                <a:defRPr/>
              </a:pPr>
              <a:t>11</a:t>
            </a:fld>
            <a:endParaRPr lang="en-GB" dirty="0"/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3D97A11-27EC-48F1-AD2A-F37D7F1C27B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Functional variants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12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 err="1">
                <a:latin typeface="Calibri" panose="020F0502020204030204" pitchFamily="34" charset="0"/>
              </a:rPr>
              <a:t>Intronic</a:t>
            </a:r>
            <a:r>
              <a:rPr lang="en-US" sz="2800" dirty="0">
                <a:latin typeface="Calibri" panose="020F0502020204030204" pitchFamily="34" charset="0"/>
              </a:rPr>
              <a:t> SNPs</a:t>
            </a:r>
          </a:p>
        </p:txBody>
      </p:sp>
      <p:sp>
        <p:nvSpPr>
          <p:cNvPr id="26" name="Rounded Rectangle 8"/>
          <p:cNvSpPr/>
          <p:nvPr/>
        </p:nvSpPr>
        <p:spPr bwMode="auto">
          <a:xfrm>
            <a:off x="683568" y="1484784"/>
            <a:ext cx="8001334" cy="4104456"/>
          </a:xfrm>
          <a:prstGeom prst="roundRect">
            <a:avLst>
              <a:gd name="adj" fmla="val 9334"/>
            </a:avLst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endParaRPr lang="en-US" sz="2000" b="0" dirty="0">
              <a:latin typeface="Calibri" panose="020F0502020204030204" pitchFamily="34" charset="0"/>
            </a:endParaRPr>
          </a:p>
        </p:txBody>
      </p:sp>
      <p:pic>
        <p:nvPicPr>
          <p:cNvPr id="27" name="Picture 4" descr="http://oregonstate.edu/instruction/bi314/summer09/Fig-05-05-0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0" b="18929"/>
          <a:stretch/>
        </p:blipFill>
        <p:spPr bwMode="auto">
          <a:xfrm>
            <a:off x="899592" y="1583540"/>
            <a:ext cx="7620000" cy="3861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9"/>
          <p:cNvSpPr txBox="1"/>
          <p:nvPr/>
        </p:nvSpPr>
        <p:spPr>
          <a:xfrm>
            <a:off x="2620288" y="1628800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Calibri" panose="020F0502020204030204" pitchFamily="34" charset="0"/>
              </a:rPr>
              <a:t>*</a:t>
            </a:r>
            <a:endParaRPr lang="en-GB" sz="4000" dirty="0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  <p:sp>
        <p:nvSpPr>
          <p:cNvPr id="31" name="TextBox 10"/>
          <p:cNvSpPr txBox="1"/>
          <p:nvPr/>
        </p:nvSpPr>
        <p:spPr>
          <a:xfrm>
            <a:off x="2620288" y="2361074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Calibri" panose="020F0502020204030204" pitchFamily="34" charset="0"/>
              </a:rPr>
              <a:t>*</a:t>
            </a:r>
            <a:endParaRPr lang="en-GB" sz="4000" dirty="0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  <p:sp>
        <p:nvSpPr>
          <p:cNvPr id="32" name="Rectangle 15"/>
          <p:cNvSpPr>
            <a:spLocks noChangeArrowheads="1"/>
          </p:cNvSpPr>
          <p:nvPr/>
        </p:nvSpPr>
        <p:spPr bwMode="auto">
          <a:xfrm>
            <a:off x="2545251" y="1190192"/>
            <a:ext cx="62664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C0C61"/>
                </a:solidFill>
                <a:latin typeface="+mj-lt"/>
              </a:rPr>
              <a:t>A/C</a:t>
            </a:r>
            <a:endParaRPr lang="nl-NL" sz="2000" dirty="0">
              <a:solidFill>
                <a:srgbClr val="0C0C61"/>
              </a:solidFill>
              <a:latin typeface="+mj-lt"/>
            </a:endParaRPr>
          </a:p>
        </p:txBody>
      </p:sp>
      <p:sp>
        <p:nvSpPr>
          <p:cNvPr id="33" name="Oval 7"/>
          <p:cNvSpPr>
            <a:spLocks noChangeArrowheads="1"/>
          </p:cNvSpPr>
          <p:nvPr/>
        </p:nvSpPr>
        <p:spPr bwMode="auto">
          <a:xfrm rot="-5400000">
            <a:off x="2651614" y="1147408"/>
            <a:ext cx="381000" cy="479688"/>
          </a:xfrm>
          <a:prstGeom prst="ellipse">
            <a:avLst/>
          </a:prstGeom>
          <a:noFill/>
          <a:ln w="31750">
            <a:solidFill>
              <a:srgbClr val="C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C0C61"/>
              </a:solidFill>
            </a:endParaRPr>
          </a:p>
        </p:txBody>
      </p:sp>
      <p:sp>
        <p:nvSpPr>
          <p:cNvPr id="34" name="Rectangle 14"/>
          <p:cNvSpPr>
            <a:spLocks noChangeArrowheads="1"/>
          </p:cNvSpPr>
          <p:nvPr/>
        </p:nvSpPr>
        <p:spPr bwMode="auto">
          <a:xfrm>
            <a:off x="1403648" y="3902060"/>
            <a:ext cx="116756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+mj-lt"/>
              </a:rPr>
              <a:t>A-variant</a:t>
            </a:r>
            <a:endParaRPr lang="nl-NL" sz="2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35" name="Rectangle 15"/>
          <p:cNvSpPr>
            <a:spLocks noChangeArrowheads="1"/>
          </p:cNvSpPr>
          <p:nvPr/>
        </p:nvSpPr>
        <p:spPr bwMode="auto">
          <a:xfrm>
            <a:off x="6237466" y="3902060"/>
            <a:ext cx="114832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+mj-lt"/>
              </a:rPr>
              <a:t>C-variant</a:t>
            </a:r>
            <a:endParaRPr lang="nl-NL" sz="2000" dirty="0">
              <a:solidFill>
                <a:srgbClr val="C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649862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2" grpId="1"/>
      <p:bldP spid="33" grpId="0" animBg="1"/>
      <p:bldP spid="34" grpId="0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13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 err="1">
                <a:latin typeface="Calibri" panose="020F0502020204030204" pitchFamily="34" charset="0"/>
              </a:rPr>
              <a:t>Exonic</a:t>
            </a:r>
            <a:r>
              <a:rPr lang="en-US" sz="2800" dirty="0">
                <a:latin typeface="Calibri" panose="020F0502020204030204" pitchFamily="34" charset="0"/>
              </a:rPr>
              <a:t> SNPs</a:t>
            </a:r>
          </a:p>
        </p:txBody>
      </p:sp>
      <p:sp>
        <p:nvSpPr>
          <p:cNvPr id="10" name="Rounded Rectangle 10"/>
          <p:cNvSpPr/>
          <p:nvPr/>
        </p:nvSpPr>
        <p:spPr bwMode="auto">
          <a:xfrm>
            <a:off x="539552" y="1988840"/>
            <a:ext cx="4320480" cy="4388420"/>
          </a:xfrm>
          <a:prstGeom prst="roundRect">
            <a:avLst>
              <a:gd name="adj" fmla="val 9334"/>
            </a:avLst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endParaRPr lang="en-US" sz="2000" b="0" dirty="0">
              <a:solidFill>
                <a:srgbClr val="0C0C61"/>
              </a:solidFill>
              <a:latin typeface="Calibri" panose="020F0502020204030204" pitchFamily="34" charset="0"/>
            </a:endParaRPr>
          </a:p>
        </p:txBody>
      </p:sp>
      <p:sp>
        <p:nvSpPr>
          <p:cNvPr id="13" name="TextBox 7"/>
          <p:cNvSpPr txBox="1"/>
          <p:nvPr/>
        </p:nvSpPr>
        <p:spPr>
          <a:xfrm>
            <a:off x="1885271" y="917788"/>
            <a:ext cx="537345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800" dirty="0">
                <a:solidFill>
                  <a:srgbClr val="0C0C61"/>
                </a:solidFill>
                <a:latin typeface="Calibri" panose="020F0502020204030204" pitchFamily="34" charset="0"/>
              </a:rPr>
              <a:t>Coding SNPs: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0" dirty="0">
                <a:solidFill>
                  <a:srgbClr val="0C0C61"/>
                </a:solidFill>
                <a:latin typeface="Calibri" panose="020F0502020204030204" pitchFamily="34" charset="0"/>
              </a:rPr>
              <a:t>Synonymous</a:t>
            </a:r>
            <a:r>
              <a:rPr lang="en-US" sz="2800" dirty="0">
                <a:solidFill>
                  <a:srgbClr val="0C0C61"/>
                </a:solidFill>
                <a:latin typeface="Calibri" panose="020F0502020204030204" pitchFamily="34" charset="0"/>
              </a:rPr>
              <a:t> </a:t>
            </a:r>
            <a:r>
              <a:rPr lang="en-US" sz="2800" b="0" dirty="0">
                <a:solidFill>
                  <a:srgbClr val="0C0C61"/>
                </a:solidFill>
                <a:latin typeface="Calibri" panose="020F0502020204030204" pitchFamily="34" charset="0"/>
              </a:rPr>
              <a:t>or </a:t>
            </a:r>
            <a:r>
              <a:rPr lang="en-US" sz="2800" dirty="0">
                <a:solidFill>
                  <a:srgbClr val="0C0C61"/>
                </a:solidFill>
                <a:latin typeface="Calibri" panose="020F0502020204030204" pitchFamily="34" charset="0"/>
              </a:rPr>
              <a:t>non</a:t>
            </a:r>
            <a:r>
              <a:rPr lang="en-US" sz="2800" b="0" dirty="0">
                <a:solidFill>
                  <a:srgbClr val="0C0C61"/>
                </a:solidFill>
                <a:latin typeface="Calibri" panose="020F0502020204030204" pitchFamily="34" charset="0"/>
              </a:rPr>
              <a:t>-synonymous</a:t>
            </a:r>
          </a:p>
        </p:txBody>
      </p:sp>
      <p:pic>
        <p:nvPicPr>
          <p:cNvPr id="14" name="Picture 4" descr="http://lehrerfortbildung-bw.de/faecher/bio/gym/fb2/ursache/f2/codesonn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87" b="7059"/>
          <a:stretch/>
        </p:blipFill>
        <p:spPr bwMode="auto">
          <a:xfrm>
            <a:off x="683567" y="2128788"/>
            <a:ext cx="4042231" cy="4067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8"/>
          <p:cNvSpPr/>
          <p:nvPr/>
        </p:nvSpPr>
        <p:spPr bwMode="auto">
          <a:xfrm>
            <a:off x="3966320" y="5767635"/>
            <a:ext cx="759478" cy="432048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1" i="0" u="none" strike="noStrike" cap="none" normalizeH="0" baseline="0">
              <a:ln>
                <a:noFill/>
              </a:ln>
              <a:solidFill>
                <a:srgbClr val="0C0C61"/>
              </a:solidFill>
              <a:effectLst/>
              <a:latin typeface="Tahoma" charset="0"/>
            </a:endParaRPr>
          </a:p>
        </p:txBody>
      </p:sp>
      <p:grpSp>
        <p:nvGrpSpPr>
          <p:cNvPr id="20" name="Groep 19"/>
          <p:cNvGrpSpPr/>
          <p:nvPr/>
        </p:nvGrpSpPr>
        <p:grpSpPr>
          <a:xfrm>
            <a:off x="5652120" y="2924944"/>
            <a:ext cx="2872411" cy="1728192"/>
            <a:chOff x="5660029" y="3573016"/>
            <a:chExt cx="2872411" cy="1728192"/>
          </a:xfrm>
        </p:grpSpPr>
        <p:sp>
          <p:nvSpPr>
            <p:cNvPr id="17" name="Rounded Rectangle 19"/>
            <p:cNvSpPr/>
            <p:nvPr/>
          </p:nvSpPr>
          <p:spPr bwMode="auto">
            <a:xfrm>
              <a:off x="5660029" y="3573016"/>
              <a:ext cx="2872411" cy="1728192"/>
            </a:xfrm>
            <a:prstGeom prst="roundRect">
              <a:avLst>
                <a:gd name="adj" fmla="val 13778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b="1" i="0" u="none" strike="noStrike" cap="none" normalizeH="0" baseline="0">
                <a:ln>
                  <a:noFill/>
                </a:ln>
                <a:solidFill>
                  <a:srgbClr val="0C0C61"/>
                </a:solidFill>
                <a:effectLst/>
                <a:latin typeface="Tahoma" charset="0"/>
              </a:endParaRPr>
            </a:p>
          </p:txBody>
        </p:sp>
        <p:sp>
          <p:nvSpPr>
            <p:cNvPr id="19" name="TextBox 20"/>
            <p:cNvSpPr txBox="1"/>
            <p:nvPr/>
          </p:nvSpPr>
          <p:spPr>
            <a:xfrm>
              <a:off x="5765460" y="3645025"/>
              <a:ext cx="2674515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0" dirty="0">
                  <a:solidFill>
                    <a:srgbClr val="0C0C61"/>
                  </a:solidFill>
                  <a:latin typeface="+mj-lt"/>
                </a:rPr>
                <a:t>Codon: G</a:t>
              </a:r>
              <a:r>
                <a:rPr lang="en-US" b="0" dirty="0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 A A</a:t>
              </a:r>
              <a:r>
                <a:rPr lang="en-US" dirty="0">
                  <a:solidFill>
                    <a:srgbClr val="0C0C61"/>
                  </a:solidFill>
                  <a:latin typeface="+mj-lt"/>
                </a:rPr>
                <a:t>	</a:t>
              </a:r>
              <a:r>
                <a:rPr lang="en-US" b="0" dirty="0" err="1">
                  <a:solidFill>
                    <a:srgbClr val="0C0C61"/>
                  </a:solidFill>
                  <a:latin typeface="+mj-lt"/>
                </a:rPr>
                <a:t>Glu</a:t>
              </a:r>
              <a:endParaRPr lang="en-US" b="0" dirty="0">
                <a:solidFill>
                  <a:srgbClr val="0C0C61"/>
                </a:solidFill>
                <a:latin typeface="+mj-lt"/>
              </a:endParaRPr>
            </a:p>
            <a:p>
              <a:r>
                <a:rPr lang="en-US" b="0" dirty="0">
                  <a:solidFill>
                    <a:srgbClr val="0C0C61"/>
                  </a:solidFill>
                  <a:latin typeface="+mj-lt"/>
                </a:rPr>
                <a:t>Codon: </a:t>
              </a:r>
              <a:r>
                <a:rPr lang="en-US" b="0" dirty="0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G A </a:t>
              </a:r>
              <a:r>
                <a:rPr lang="en-US" dirty="0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G</a:t>
              </a:r>
              <a:r>
                <a:rPr lang="en-US" dirty="0">
                  <a:solidFill>
                    <a:srgbClr val="0C0C61"/>
                  </a:solidFill>
                  <a:latin typeface="+mj-lt"/>
                </a:rPr>
                <a:t>	</a:t>
              </a:r>
              <a:r>
                <a:rPr lang="en-US" b="0" dirty="0" err="1">
                  <a:solidFill>
                    <a:srgbClr val="0C0C61"/>
                  </a:solidFill>
                  <a:latin typeface="+mj-lt"/>
                </a:rPr>
                <a:t>Glu</a:t>
              </a:r>
              <a:endParaRPr lang="en-US" b="0" dirty="0">
                <a:solidFill>
                  <a:srgbClr val="0C0C61"/>
                </a:solidFill>
                <a:latin typeface="+mj-lt"/>
              </a:endParaRPr>
            </a:p>
            <a:p>
              <a:r>
                <a:rPr lang="en-US" b="0" dirty="0">
                  <a:solidFill>
                    <a:srgbClr val="0C0C61"/>
                  </a:solidFill>
                  <a:latin typeface="+mj-lt"/>
                </a:rPr>
                <a:t>Codon: </a:t>
              </a:r>
              <a:r>
                <a:rPr lang="en-US" b="0" dirty="0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G </a:t>
              </a:r>
              <a:r>
                <a:rPr lang="en-US" dirty="0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G </a:t>
              </a:r>
              <a:r>
                <a:rPr lang="en-US" b="0" dirty="0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A</a:t>
              </a:r>
              <a:r>
                <a:rPr lang="en-US" dirty="0">
                  <a:solidFill>
                    <a:srgbClr val="0C0C61"/>
                  </a:solidFill>
                  <a:latin typeface="+mj-lt"/>
                </a:rPr>
                <a:t>	</a:t>
              </a:r>
              <a:r>
                <a:rPr lang="en-US" b="0" dirty="0" err="1">
                  <a:solidFill>
                    <a:srgbClr val="0C0C61"/>
                  </a:solidFill>
                  <a:latin typeface="+mj-lt"/>
                </a:rPr>
                <a:t>Gly</a:t>
              </a:r>
              <a:endParaRPr lang="en-US" b="0" dirty="0">
                <a:solidFill>
                  <a:srgbClr val="0C0C61"/>
                </a:solidFill>
                <a:latin typeface="+mj-lt"/>
              </a:endParaRPr>
            </a:p>
            <a:p>
              <a:r>
                <a:rPr lang="en-US" b="0" dirty="0">
                  <a:solidFill>
                    <a:srgbClr val="0C0C61"/>
                  </a:solidFill>
                  <a:latin typeface="+mj-lt"/>
                </a:rPr>
                <a:t>Codon: </a:t>
              </a:r>
              <a:r>
                <a:rPr lang="en-US" dirty="0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T</a:t>
              </a:r>
              <a:r>
                <a:rPr lang="en-US" b="0" dirty="0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 A </a:t>
              </a:r>
              <a:r>
                <a:rPr lang="en-US" b="0" dirty="0" err="1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A</a:t>
              </a:r>
              <a:r>
                <a:rPr lang="en-US" b="0" dirty="0">
                  <a:solidFill>
                    <a:srgbClr val="0C0C61"/>
                  </a:solidFill>
                  <a:latin typeface="+mj-lt"/>
                  <a:cs typeface="Consolas" panose="020B0609020204030204" pitchFamily="49" charset="0"/>
                </a:rPr>
                <a:t>	</a:t>
              </a:r>
              <a:r>
                <a:rPr lang="en-US" dirty="0">
                  <a:solidFill>
                    <a:srgbClr val="C00000"/>
                  </a:solidFill>
                  <a:latin typeface="+mj-lt"/>
                  <a:cs typeface="Consolas" panose="020B0609020204030204" pitchFamily="49" charset="0"/>
                </a:rPr>
                <a:t>STOP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498621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14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 err="1">
                <a:latin typeface="Calibri" panose="020F0502020204030204" pitchFamily="34" charset="0"/>
              </a:rPr>
              <a:t>Promotor</a:t>
            </a:r>
            <a:r>
              <a:rPr lang="en-US" sz="2800" dirty="0">
                <a:latin typeface="Calibri" panose="020F0502020204030204" pitchFamily="34" charset="0"/>
              </a:rPr>
              <a:t> SNPs</a:t>
            </a:r>
          </a:p>
        </p:txBody>
      </p:sp>
      <p:sp>
        <p:nvSpPr>
          <p:cNvPr id="13" name="TextBox 7"/>
          <p:cNvSpPr txBox="1"/>
          <p:nvPr/>
        </p:nvSpPr>
        <p:spPr>
          <a:xfrm>
            <a:off x="1649277" y="1105580"/>
            <a:ext cx="5845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800" dirty="0">
                <a:solidFill>
                  <a:srgbClr val="0C0C61"/>
                </a:solidFill>
                <a:latin typeface="Calibri" panose="020F0502020204030204" pitchFamily="34" charset="0"/>
              </a:rPr>
              <a:t>Disruption of protein recognition sites</a:t>
            </a:r>
            <a:endParaRPr lang="en-US" sz="2800" b="0" dirty="0">
              <a:solidFill>
                <a:srgbClr val="0C0C61"/>
              </a:solidFill>
              <a:latin typeface="Calibri" panose="020F0502020204030204" pitchFamily="34" charset="0"/>
            </a:endParaRPr>
          </a:p>
        </p:txBody>
      </p:sp>
      <p:grpSp>
        <p:nvGrpSpPr>
          <p:cNvPr id="12" name="Group 8"/>
          <p:cNvGrpSpPr/>
          <p:nvPr/>
        </p:nvGrpSpPr>
        <p:grpSpPr>
          <a:xfrm>
            <a:off x="1737448" y="2564904"/>
            <a:ext cx="5669104" cy="2952328"/>
            <a:chOff x="2935344" y="2204864"/>
            <a:chExt cx="3652879" cy="2952328"/>
          </a:xfrm>
        </p:grpSpPr>
        <p:sp>
          <p:nvSpPr>
            <p:cNvPr id="16" name="Rounded Rectangle 9"/>
            <p:cNvSpPr/>
            <p:nvPr/>
          </p:nvSpPr>
          <p:spPr bwMode="auto">
            <a:xfrm>
              <a:off x="2935344" y="2204864"/>
              <a:ext cx="3652879" cy="2952328"/>
            </a:xfrm>
            <a:prstGeom prst="roundRect">
              <a:avLst>
                <a:gd name="adj" fmla="val 933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endParaRPr lang="en-US" sz="2000" b="0" dirty="0">
                <a:latin typeface="Calibri" panose="020F0502020204030204" pitchFamily="34" charset="0"/>
              </a:endParaRPr>
            </a:p>
          </p:txBody>
        </p:sp>
        <p:pic>
          <p:nvPicPr>
            <p:cNvPr id="18" name="Picture 2" descr="http://www.nature.com/nbt/journal/v27/n12/images/nbt1209-1135-F1.gif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11" t="6952" r="51401" b="43137"/>
            <a:stretch/>
          </p:blipFill>
          <p:spPr bwMode="auto">
            <a:xfrm>
              <a:off x="3011016" y="2348880"/>
              <a:ext cx="3505200" cy="266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6498621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304800" y="3276600"/>
            <a:ext cx="7467600" cy="4572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C0C61"/>
              </a:solidFill>
              <a:latin typeface="+mj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15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 err="1">
                <a:latin typeface="Calibri" panose="020F0502020204030204" pitchFamily="34" charset="0"/>
              </a:rPr>
              <a:t>Promotor</a:t>
            </a:r>
            <a:r>
              <a:rPr lang="en-US" sz="2800" dirty="0">
                <a:latin typeface="Calibri" panose="020F0502020204030204" pitchFamily="34" charset="0"/>
              </a:rPr>
              <a:t> SNPs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304800" y="1066800"/>
            <a:ext cx="8458200" cy="1246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0C0C61"/>
                </a:solidFill>
                <a:latin typeface="+mj-lt"/>
              </a:rPr>
              <a:t>	SNP G recognition</a:t>
            </a:r>
          </a:p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0C0C61"/>
                </a:solidFill>
                <a:latin typeface="+mj-lt"/>
              </a:rPr>
              <a:t>	SNP A recognition</a:t>
            </a:r>
          </a:p>
        </p:txBody>
      </p:sp>
      <p:grpSp>
        <p:nvGrpSpPr>
          <p:cNvPr id="39" name="Groep 38"/>
          <p:cNvGrpSpPr/>
          <p:nvPr/>
        </p:nvGrpSpPr>
        <p:grpSpPr>
          <a:xfrm>
            <a:off x="899592" y="3276600"/>
            <a:ext cx="6872808" cy="457200"/>
            <a:chOff x="899592" y="3276600"/>
            <a:chExt cx="6872808" cy="457200"/>
          </a:xfrm>
        </p:grpSpPr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899592" y="3276600"/>
              <a:ext cx="6872808" cy="4572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C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0C0C61"/>
                </a:solidFill>
                <a:latin typeface="+mj-lt"/>
              </a:endParaRPr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4067944" y="3303270"/>
              <a:ext cx="1342256" cy="40386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0C0C61"/>
                </a:solidFill>
                <a:latin typeface="+mj-lt"/>
              </a:endParaRP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6324600" y="3303270"/>
              <a:ext cx="1295400" cy="40386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0C0C61"/>
                </a:solidFill>
                <a:latin typeface="+mj-lt"/>
              </a:endParaRPr>
            </a:p>
          </p:txBody>
        </p:sp>
      </p:grpSp>
      <p:sp>
        <p:nvSpPr>
          <p:cNvPr id="12" name="Text Box 8"/>
          <p:cNvSpPr txBox="1">
            <a:spLocks noChangeArrowheads="1"/>
          </p:cNvSpPr>
          <p:nvPr/>
        </p:nvSpPr>
        <p:spPr bwMode="auto">
          <a:xfrm>
            <a:off x="7794625" y="3248197"/>
            <a:ext cx="1044575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b="1" i="0" dirty="0">
                <a:solidFill>
                  <a:srgbClr val="0C0C61"/>
                </a:solidFill>
                <a:latin typeface="+mj-lt"/>
              </a:rPr>
              <a:t>DNA</a:t>
            </a: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410200" y="3810000"/>
            <a:ext cx="213360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b="1" i="0">
                <a:solidFill>
                  <a:srgbClr val="0C0C61"/>
                </a:solidFill>
                <a:latin typeface="+mj-lt"/>
              </a:rPr>
              <a:t>Gene</a:t>
            </a:r>
          </a:p>
        </p:txBody>
      </p:sp>
      <p:sp>
        <p:nvSpPr>
          <p:cNvPr id="17" name="Oval 13"/>
          <p:cNvSpPr>
            <a:spLocks noChangeArrowheads="1"/>
          </p:cNvSpPr>
          <p:nvPr/>
        </p:nvSpPr>
        <p:spPr bwMode="auto">
          <a:xfrm>
            <a:off x="6553200" y="1371600"/>
            <a:ext cx="609600" cy="685800"/>
          </a:xfrm>
          <a:prstGeom prst="ellipse">
            <a:avLst/>
          </a:prstGeom>
          <a:solidFill>
            <a:srgbClr val="0C0C61"/>
          </a:solidFill>
          <a:ln w="9525">
            <a:solidFill>
              <a:srgbClr val="007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C0C61"/>
              </a:solidFill>
              <a:latin typeface="+mj-lt"/>
            </a:endParaRPr>
          </a:p>
        </p:txBody>
      </p:sp>
      <p:sp>
        <p:nvSpPr>
          <p:cNvPr id="18" name="AutoShape 14"/>
          <p:cNvSpPr>
            <a:spLocks noChangeArrowheads="1"/>
          </p:cNvSpPr>
          <p:nvPr/>
        </p:nvSpPr>
        <p:spPr bwMode="auto">
          <a:xfrm>
            <a:off x="6324600" y="1176338"/>
            <a:ext cx="1066800" cy="103346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21 w 21600"/>
              <a:gd name="T13" fmla="*/ 0 h 21600"/>
              <a:gd name="T14" fmla="*/ 21279 w 21600"/>
              <a:gd name="T15" fmla="*/ 12317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4532" y="10538"/>
                </a:moveTo>
                <a:cubicBezTo>
                  <a:pt x="4672" y="7178"/>
                  <a:pt x="7437" y="4526"/>
                  <a:pt x="10800" y="4527"/>
                </a:cubicBezTo>
                <a:cubicBezTo>
                  <a:pt x="14162" y="4527"/>
                  <a:pt x="16927" y="7178"/>
                  <a:pt x="17067" y="10538"/>
                </a:cubicBezTo>
                <a:lnTo>
                  <a:pt x="21590" y="10348"/>
                </a:lnTo>
                <a:cubicBezTo>
                  <a:pt x="21348" y="4564"/>
                  <a:pt x="16589" y="-1"/>
                  <a:pt x="10799" y="0"/>
                </a:cubicBezTo>
                <a:cubicBezTo>
                  <a:pt x="5010" y="0"/>
                  <a:pt x="251" y="4564"/>
                  <a:pt x="9" y="10348"/>
                </a:cubicBezTo>
                <a:lnTo>
                  <a:pt x="4532" y="10538"/>
                </a:lnTo>
                <a:close/>
              </a:path>
            </a:pathLst>
          </a:custGeom>
          <a:solidFill>
            <a:srgbClr val="00B050"/>
          </a:solidFill>
          <a:ln w="9525">
            <a:solidFill>
              <a:srgbClr val="00B05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dirty="0">
              <a:solidFill>
                <a:srgbClr val="0C0C61"/>
              </a:solidFill>
              <a:latin typeface="+mj-lt"/>
            </a:endParaRPr>
          </a:p>
        </p:txBody>
      </p:sp>
      <p:grpSp>
        <p:nvGrpSpPr>
          <p:cNvPr id="19" name="Group 15"/>
          <p:cNvGrpSpPr>
            <a:grpSpLocks/>
          </p:cNvGrpSpPr>
          <p:nvPr/>
        </p:nvGrpSpPr>
        <p:grpSpPr bwMode="auto">
          <a:xfrm>
            <a:off x="7467600" y="1524000"/>
            <a:ext cx="1066800" cy="1033463"/>
            <a:chOff x="4704" y="960"/>
            <a:chExt cx="672" cy="651"/>
          </a:xfrm>
          <a:solidFill>
            <a:srgbClr val="C00000"/>
          </a:solidFill>
        </p:grpSpPr>
        <p:sp>
          <p:nvSpPr>
            <p:cNvPr id="20" name="AutoShape 16"/>
            <p:cNvSpPr>
              <a:spLocks noChangeArrowheads="1"/>
            </p:cNvSpPr>
            <p:nvPr/>
          </p:nvSpPr>
          <p:spPr bwMode="auto">
            <a:xfrm>
              <a:off x="4704" y="960"/>
              <a:ext cx="672" cy="65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161 w 21600"/>
                <a:gd name="T13" fmla="*/ 0 h 21600"/>
                <a:gd name="T14" fmla="*/ 21439 w 21600"/>
                <a:gd name="T15" fmla="*/ 982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850" y="8527"/>
                  </a:moveTo>
                  <a:cubicBezTo>
                    <a:pt x="6738" y="6593"/>
                    <a:pt x="8671" y="5353"/>
                    <a:pt x="10800" y="5354"/>
                  </a:cubicBezTo>
                  <a:cubicBezTo>
                    <a:pt x="12928" y="5354"/>
                    <a:pt x="14861" y="6593"/>
                    <a:pt x="15749" y="8527"/>
                  </a:cubicBezTo>
                  <a:lnTo>
                    <a:pt x="20614" y="6293"/>
                  </a:lnTo>
                  <a:cubicBezTo>
                    <a:pt x="18853" y="2458"/>
                    <a:pt x="15020" y="-1"/>
                    <a:pt x="10799" y="0"/>
                  </a:cubicBezTo>
                  <a:cubicBezTo>
                    <a:pt x="6579" y="0"/>
                    <a:pt x="2746" y="2458"/>
                    <a:pt x="985" y="6293"/>
                  </a:cubicBezTo>
                  <a:lnTo>
                    <a:pt x="5850" y="8527"/>
                  </a:lnTo>
                  <a:close/>
                </a:path>
              </a:pathLst>
            </a:custGeom>
            <a:grpFill/>
            <a:ln w="952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>
                <a:solidFill>
                  <a:srgbClr val="0C0C61"/>
                </a:solidFill>
                <a:latin typeface="+mj-lt"/>
              </a:endParaRPr>
            </a:p>
          </p:txBody>
        </p:sp>
        <p:sp>
          <p:nvSpPr>
            <p:cNvPr id="21" name="Oval 17"/>
            <p:cNvSpPr>
              <a:spLocks noChangeArrowheads="1"/>
            </p:cNvSpPr>
            <p:nvPr/>
          </p:nvSpPr>
          <p:spPr bwMode="auto">
            <a:xfrm>
              <a:off x="4848" y="1104"/>
              <a:ext cx="384" cy="432"/>
            </a:xfrm>
            <a:prstGeom prst="ellipse">
              <a:avLst/>
            </a:prstGeom>
            <a:solidFill>
              <a:srgbClr val="0C0C61"/>
            </a:solidFill>
            <a:ln w="9525">
              <a:solidFill>
                <a:srgbClr val="0070C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0C0C61"/>
                </a:solidFill>
                <a:latin typeface="+mj-lt"/>
              </a:endParaRPr>
            </a:p>
          </p:txBody>
        </p:sp>
      </p:grpSp>
      <p:sp>
        <p:nvSpPr>
          <p:cNvPr id="26" name="AutoShape 22"/>
          <p:cNvSpPr>
            <a:spLocks noChangeArrowheads="1"/>
          </p:cNvSpPr>
          <p:nvPr/>
        </p:nvSpPr>
        <p:spPr bwMode="auto">
          <a:xfrm>
            <a:off x="152400" y="990600"/>
            <a:ext cx="1066800" cy="1033463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21 w 21600"/>
              <a:gd name="T13" fmla="*/ 0 h 21600"/>
              <a:gd name="T14" fmla="*/ 21279 w 21600"/>
              <a:gd name="T15" fmla="*/ 12317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4532" y="10538"/>
                </a:moveTo>
                <a:cubicBezTo>
                  <a:pt x="4672" y="7178"/>
                  <a:pt x="7437" y="4526"/>
                  <a:pt x="10800" y="4527"/>
                </a:cubicBezTo>
                <a:cubicBezTo>
                  <a:pt x="14162" y="4527"/>
                  <a:pt x="16927" y="7178"/>
                  <a:pt x="17067" y="10538"/>
                </a:cubicBezTo>
                <a:lnTo>
                  <a:pt x="21590" y="10348"/>
                </a:lnTo>
                <a:cubicBezTo>
                  <a:pt x="21348" y="4564"/>
                  <a:pt x="16589" y="-1"/>
                  <a:pt x="10799" y="0"/>
                </a:cubicBezTo>
                <a:cubicBezTo>
                  <a:pt x="5010" y="0"/>
                  <a:pt x="251" y="4564"/>
                  <a:pt x="9" y="10348"/>
                </a:cubicBezTo>
                <a:lnTo>
                  <a:pt x="4532" y="10538"/>
                </a:lnTo>
                <a:close/>
              </a:path>
            </a:pathLst>
          </a:custGeom>
          <a:solidFill>
            <a:srgbClr val="00B050"/>
          </a:solidFill>
          <a:ln w="9525">
            <a:solidFill>
              <a:srgbClr val="00B05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>
              <a:solidFill>
                <a:srgbClr val="0C0C61"/>
              </a:solidFill>
              <a:latin typeface="+mj-lt"/>
            </a:endParaRPr>
          </a:p>
        </p:txBody>
      </p:sp>
      <p:sp>
        <p:nvSpPr>
          <p:cNvPr id="27" name="AutoShape 23"/>
          <p:cNvSpPr>
            <a:spLocks noChangeArrowheads="1"/>
          </p:cNvSpPr>
          <p:nvPr/>
        </p:nvSpPr>
        <p:spPr bwMode="auto">
          <a:xfrm>
            <a:off x="152400" y="1752600"/>
            <a:ext cx="1066800" cy="1033463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175 w 21600"/>
              <a:gd name="T13" fmla="*/ 0 h 21600"/>
              <a:gd name="T14" fmla="*/ 21425 w 21600"/>
              <a:gd name="T15" fmla="*/ 9823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5850" y="8527"/>
                </a:moveTo>
                <a:cubicBezTo>
                  <a:pt x="6738" y="6593"/>
                  <a:pt x="8671" y="5353"/>
                  <a:pt x="10800" y="5354"/>
                </a:cubicBezTo>
                <a:cubicBezTo>
                  <a:pt x="12928" y="5354"/>
                  <a:pt x="14861" y="6593"/>
                  <a:pt x="15749" y="8527"/>
                </a:cubicBezTo>
                <a:lnTo>
                  <a:pt x="20614" y="6293"/>
                </a:lnTo>
                <a:cubicBezTo>
                  <a:pt x="18853" y="2458"/>
                  <a:pt x="15020" y="-1"/>
                  <a:pt x="10799" y="0"/>
                </a:cubicBezTo>
                <a:cubicBezTo>
                  <a:pt x="6579" y="0"/>
                  <a:pt x="2746" y="2458"/>
                  <a:pt x="985" y="6293"/>
                </a:cubicBezTo>
                <a:lnTo>
                  <a:pt x="5850" y="8527"/>
                </a:lnTo>
                <a:close/>
              </a:path>
            </a:pathLst>
          </a:custGeom>
          <a:solidFill>
            <a:srgbClr val="C00000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>
              <a:solidFill>
                <a:srgbClr val="0C0C61"/>
              </a:solidFill>
              <a:latin typeface="+mj-lt"/>
            </a:endParaRPr>
          </a:p>
        </p:txBody>
      </p:sp>
      <p:sp>
        <p:nvSpPr>
          <p:cNvPr id="28" name="Text Box 24"/>
          <p:cNvSpPr txBox="1">
            <a:spLocks noChangeArrowheads="1"/>
          </p:cNvSpPr>
          <p:nvPr/>
        </p:nvSpPr>
        <p:spPr bwMode="auto">
          <a:xfrm>
            <a:off x="1981200" y="3212697"/>
            <a:ext cx="6858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 i="0" dirty="0">
                <a:solidFill>
                  <a:srgbClr val="0C0C61"/>
                </a:solidFill>
                <a:latin typeface="+mj-lt"/>
              </a:rPr>
              <a:t>G</a:t>
            </a:r>
          </a:p>
        </p:txBody>
      </p:sp>
      <p:grpSp>
        <p:nvGrpSpPr>
          <p:cNvPr id="34" name="Groep 33"/>
          <p:cNvGrpSpPr/>
          <p:nvPr/>
        </p:nvGrpSpPr>
        <p:grpSpPr>
          <a:xfrm>
            <a:off x="4067944" y="2780928"/>
            <a:ext cx="1008112" cy="432048"/>
            <a:chOff x="9396536" y="620688"/>
            <a:chExt cx="1008112" cy="432048"/>
          </a:xfrm>
        </p:grpSpPr>
        <p:cxnSp>
          <p:nvCxnSpPr>
            <p:cNvPr id="30" name="Rechte verbindingslijn 29"/>
            <p:cNvCxnSpPr/>
            <p:nvPr/>
          </p:nvCxnSpPr>
          <p:spPr bwMode="auto">
            <a:xfrm flipV="1">
              <a:off x="9396536" y="620688"/>
              <a:ext cx="0" cy="432048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9396536" y="620688"/>
              <a:ext cx="1008112" cy="0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40" name="Tekstvak 39"/>
          <p:cNvSpPr txBox="1"/>
          <p:nvPr/>
        </p:nvSpPr>
        <p:spPr>
          <a:xfrm>
            <a:off x="6948264" y="908720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TF</a:t>
            </a:r>
          </a:p>
        </p:txBody>
      </p:sp>
      <p:sp>
        <p:nvSpPr>
          <p:cNvPr id="41" name="Tekstvak 40"/>
          <p:cNvSpPr txBox="1"/>
          <p:nvPr/>
        </p:nvSpPr>
        <p:spPr>
          <a:xfrm>
            <a:off x="8085152" y="1257712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TF</a:t>
            </a:r>
          </a:p>
        </p:txBody>
      </p:sp>
      <p:grpSp>
        <p:nvGrpSpPr>
          <p:cNvPr id="14" name="Group 10"/>
          <p:cNvGrpSpPr>
            <a:grpSpLocks/>
          </p:cNvGrpSpPr>
          <p:nvPr/>
        </p:nvGrpSpPr>
        <p:grpSpPr bwMode="auto">
          <a:xfrm>
            <a:off x="4876800" y="4648200"/>
            <a:ext cx="4267200" cy="1676400"/>
            <a:chOff x="1824" y="1248"/>
            <a:chExt cx="2688" cy="1056"/>
          </a:xfrm>
        </p:grpSpPr>
        <p:sp>
          <p:nvSpPr>
            <p:cNvPr id="15" name="Oval 11"/>
            <p:cNvSpPr>
              <a:spLocks noChangeArrowheads="1"/>
            </p:cNvSpPr>
            <p:nvPr/>
          </p:nvSpPr>
          <p:spPr bwMode="auto">
            <a:xfrm>
              <a:off x="1824" y="1536"/>
              <a:ext cx="1008" cy="768"/>
            </a:xfrm>
            <a:prstGeom prst="ellipse">
              <a:avLst/>
            </a:prstGeom>
            <a:solidFill>
              <a:srgbClr val="CCFFFF"/>
            </a:solidFill>
            <a:ln w="9525">
              <a:solidFill>
                <a:srgbClr val="0070C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0C0C61"/>
                </a:solidFill>
                <a:latin typeface="+mj-lt"/>
              </a:endParaRP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2352" y="1248"/>
              <a:ext cx="2160" cy="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b="1" i="0" dirty="0">
                  <a:solidFill>
                    <a:srgbClr val="0C0C61"/>
                  </a:solidFill>
                  <a:latin typeface="+mj-lt"/>
                </a:rPr>
                <a:t>RNA </a:t>
              </a:r>
              <a:r>
                <a:rPr lang="en-US" b="1" i="0" dirty="0" err="1">
                  <a:solidFill>
                    <a:srgbClr val="0C0C61"/>
                  </a:solidFill>
                  <a:latin typeface="+mj-lt"/>
                </a:rPr>
                <a:t>pol</a:t>
              </a:r>
              <a:endParaRPr lang="en-US" b="1" i="0" dirty="0">
                <a:solidFill>
                  <a:srgbClr val="0C0C61"/>
                </a:solidFill>
                <a:latin typeface="+mj-lt"/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22" name="Group 18"/>
          <p:cNvGrpSpPr>
            <a:grpSpLocks/>
          </p:cNvGrpSpPr>
          <p:nvPr/>
        </p:nvGrpSpPr>
        <p:grpSpPr bwMode="auto">
          <a:xfrm>
            <a:off x="4876800" y="4648200"/>
            <a:ext cx="4267200" cy="1676400"/>
            <a:chOff x="1824" y="1248"/>
            <a:chExt cx="2688" cy="1056"/>
          </a:xfrm>
        </p:grpSpPr>
        <p:sp>
          <p:nvSpPr>
            <p:cNvPr id="24" name="Text Box 20"/>
            <p:cNvSpPr txBox="1">
              <a:spLocks noChangeArrowheads="1"/>
            </p:cNvSpPr>
            <p:nvPr/>
          </p:nvSpPr>
          <p:spPr bwMode="auto">
            <a:xfrm>
              <a:off x="2352" y="1248"/>
              <a:ext cx="2160" cy="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 i="1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b="1" i="0" dirty="0">
                  <a:solidFill>
                    <a:srgbClr val="0C0C61"/>
                  </a:solidFill>
                  <a:latin typeface="+mj-lt"/>
                </a:rPr>
                <a:t>RNA </a:t>
              </a:r>
              <a:r>
                <a:rPr lang="en-US" b="1" i="0" dirty="0" err="1">
                  <a:solidFill>
                    <a:srgbClr val="0C0C61"/>
                  </a:solidFill>
                  <a:latin typeface="+mj-lt"/>
                </a:rPr>
                <a:t>pol</a:t>
              </a:r>
              <a:endParaRPr lang="en-US" b="1" i="0" dirty="0">
                <a:solidFill>
                  <a:srgbClr val="0C0C61"/>
                </a:solidFill>
                <a:latin typeface="+mj-lt"/>
              </a:endParaRPr>
            </a:p>
          </p:txBody>
        </p:sp>
        <p:sp>
          <p:nvSpPr>
            <p:cNvPr id="23" name="Oval 19"/>
            <p:cNvSpPr>
              <a:spLocks noChangeArrowheads="1"/>
            </p:cNvSpPr>
            <p:nvPr/>
          </p:nvSpPr>
          <p:spPr bwMode="auto">
            <a:xfrm>
              <a:off x="1824" y="1536"/>
              <a:ext cx="1008" cy="768"/>
            </a:xfrm>
            <a:prstGeom prst="ellipse">
              <a:avLst/>
            </a:prstGeom>
            <a:solidFill>
              <a:srgbClr val="CCFFFF"/>
            </a:solidFill>
            <a:ln w="9525">
              <a:solidFill>
                <a:srgbClr val="0070C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solidFill>
                  <a:srgbClr val="0C0C6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49862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5 0.23318 " pathEditMode="relative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5 0.23318 " pathEditMode="relative" ptsTypes="AA">
                                      <p:cBhvr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3.65487E-7 C 0.1217 -0.17002 0.2434 -0.34004 0.22465 -0.44066 C 0.2059 -0.54129 -0.03368 -0.61947 -0.11302 -0.60351 C -0.19236 -0.58755 -0.22865 -0.38792 -0.25174 -0.34489 " pathEditMode="relative" ptsTypes="aaaA">
                                      <p:cBhvr>
                                        <p:cTn id="1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3.96253E-6 C -0.11806 -0.06824 -0.23594 -0.13625 -0.31424 -0.10201 C -0.39253 -0.06778 -0.42934 0.15267 -0.46944 0.20518 C -0.50955 0.25769 -0.52986 0.20125 -0.55538 0.21305 C -0.5809 0.22485 -0.59392 0.27828 -0.6224 0.27574 C -0.65087 0.27319 -0.66198 0.22161 -0.72587 0.19732 C -0.78976 0.17303 -0.9467 0.18089 -1.0059 0.13 C -1.06493 0.07911 -1.07257 -0.01457 -1.08004 -0.10826 " pathEditMode="relative" ptsTypes="aaaaaaaA">
                                      <p:cBhvr>
                                        <p:cTn id="41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82 -4.82998E-6 C -0.03021 -0.00462 -0.0217 -0.01017 -0.01354 -0.01272 C -0.00469 -0.01873 -0.01407 -0.01295 -0.00261 -0.01734 C 0.00434 -0.01989 0.00955 -0.02567 0.01666 -0.02822 C 0.02152 -0.03192 0.02656 -0.03654 0.03177 -0.03932 C 0.04062 -0.04395 0.05086 -0.04626 0.0592 -0.05181 C 0.07205 -0.0606 0.08455 -0.07032 0.09757 -0.07841 C 0.10694 -0.0842 0.11892 -0.09229 0.12639 -0.10039 C 0.13021 -0.10455 0.13871 -0.11126 0.13871 -0.11103 C 0.14618 -0.1226 0.15694 -0.13347 0.16771 -0.1411 C 0.17152 -0.15035 0.17552 -0.15544 0.18264 -0.16146 C 0.18472 -0.16817 0.18732 -0.17302 0.19097 -0.17881 C 0.19461 -0.19037 0.20364 -0.21189 0.21007 -0.22276 C 0.21163 -0.229 0.21232 -0.23294 0.21562 -0.23826 C 0.21771 -0.24728 0.21979 -0.2563 0.22257 -0.26509 C 0.22222 -0.27133 0.22986 -0.33495 0.21423 -0.35276 C 0.21215 -0.3597 0.20989 -0.36756 0.20468 -0.3715 C 0.20277 -0.37473 0.20156 -0.37844 0.19913 -0.38098 C 0.19774 -0.3826 0.19618 -0.38399 0.19496 -0.38561 C 0.18889 -0.39393 0.18663 -0.40157 0.17864 -0.40758 C 0.17465 -0.41406 0.17291 -0.4166 0.16614 -0.41869 C 0.16024 -0.42563 0.14826 -0.43349 0.1401 -0.43742 C 0.13541 -0.43974 0.12986 -0.44066 0.12517 -0.44367 C 0.11649 -0.44922 0.10902 -0.45362 0.09896 -0.45616 C 0.04097 -0.4557 -0.01719 -0.4557 -0.07518 -0.45477 C -0.09479 -0.45454 -0.11059 -0.44274 -0.12865 -0.43742 C -0.13837 -0.42979 -0.15313 -0.42863 -0.16424 -0.42493 C -0.17431 -0.42169 -0.1842 -0.41684 -0.19462 -0.41383 C -0.20295 -0.40781 -0.21146 -0.40157 -0.22049 -0.39671 C -0.2257 -0.3907 -0.23386 -0.38538 -0.24132 -0.3826 C -0.24532 -0.37774 -0.24775 -0.3752 -0.25348 -0.37312 C -0.2566 -0.36965 -0.2599 -0.3671 -0.2632 -0.36363 C -0.26823 -0.35762 -0.27066 -0.3523 -0.27813 -0.34952 C -0.28681 -0.33957 -0.29566 -0.32616 -0.30556 -0.31829 C -0.31094 -0.30927 -0.31372 -0.29794 -0.32188 -0.29169 C -0.32379 -0.28545 -0.32778 -0.28313 -0.33021 -0.27758 C -0.33559 -0.26601 -0.34289 -0.24358 -0.35243 -0.23687 C -0.36354 -0.21882 -0.39132 -0.19477 -0.40973 -0.18667 C -0.41684 -0.18343 -0.42118 -0.17904 -0.429 -0.17719 C -0.43854 -0.17002 -0.45104 -0.17071 -0.46198 -0.16932 C -0.49532 -0.15938 -0.50608 -0.16678 -0.55782 -0.1677 C -0.5632 -0.16978 -0.56823 -0.17048 -0.57309 -0.17256 C -0.58039 -0.1758 -0.58768 -0.18043 -0.59514 -0.18343 C -0.60052 -0.19037 -0.60695 -0.19315 -0.61407 -0.19754 C -0.63004 -0.20749 -0.64601 -0.21952 -0.66354 -0.22576 C -0.67379 -0.23409 -0.68629 -0.23941 -0.69775 -0.24612 C -0.71181 -0.25445 -0.725 -0.26393 -0.73907 -0.27272 C -0.74063 -0.27388 -0.74705 -0.27527 -0.74844 -0.27596 C -0.75087 -0.27689 -0.75313 -0.27804 -0.75556 -0.2792 C -0.75695 -0.28012 -0.75799 -0.28151 -0.75938 -0.28221 C -0.77223 -0.28753 -0.78594 -0.28938 -0.79914 -0.29331 C -0.81893 -0.29146 -0.83733 -0.28637 -0.85521 -0.27596 C -0.86719 -0.26902 -0.8783 -0.26046 -0.89098 -0.2556 C -0.89775 -0.25028 -0.90539 -0.2445 -0.91285 -0.24149 C -0.92014 -0.23317 -0.9132 -0.24011 -0.92257 -0.23363 C -0.93143 -0.22738 -0.93195 -0.22415 -0.94167 -0.22415 " pathEditMode="relative" rAng="0" ptsTypes="fffffffffffffffffffffffffffffffffffffffffffffffffffffffA">
                                      <p:cBhvr>
                                        <p:cTn id="4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71" y="-228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40" grpId="0"/>
      <p:bldP spid="41" grpId="0"/>
      <p:bldP spid="4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16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 err="1">
                <a:latin typeface="Calibri" panose="020F0502020204030204" pitchFamily="34" charset="0"/>
              </a:rPr>
              <a:t>Promotor</a:t>
            </a:r>
            <a:r>
              <a:rPr lang="en-US" sz="2800" dirty="0">
                <a:latin typeface="Calibri" panose="020F0502020204030204" pitchFamily="34" charset="0"/>
              </a:rPr>
              <a:t> SNPs</a:t>
            </a: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75" y="1295400"/>
            <a:ext cx="6096000" cy="50292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5562600" y="1847850"/>
            <a:ext cx="457200" cy="381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>
            <a:off x="1676400" y="4362450"/>
            <a:ext cx="457200" cy="381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10" name="Oval 8"/>
          <p:cNvSpPr>
            <a:spLocks noChangeArrowheads="1"/>
          </p:cNvSpPr>
          <p:nvPr/>
        </p:nvSpPr>
        <p:spPr bwMode="auto">
          <a:xfrm>
            <a:off x="5562600" y="2228850"/>
            <a:ext cx="457200" cy="381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11" name="Oval 9"/>
          <p:cNvSpPr>
            <a:spLocks noChangeArrowheads="1"/>
          </p:cNvSpPr>
          <p:nvPr/>
        </p:nvSpPr>
        <p:spPr bwMode="auto">
          <a:xfrm>
            <a:off x="5562600" y="2609850"/>
            <a:ext cx="457200" cy="381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12" name="Oval 10"/>
          <p:cNvSpPr>
            <a:spLocks noChangeArrowheads="1"/>
          </p:cNvSpPr>
          <p:nvPr/>
        </p:nvSpPr>
        <p:spPr bwMode="auto">
          <a:xfrm>
            <a:off x="5562600" y="2990850"/>
            <a:ext cx="457200" cy="381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1676400" y="4591050"/>
            <a:ext cx="457200" cy="381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1676400" y="4895850"/>
            <a:ext cx="457200" cy="381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1676400" y="5124450"/>
            <a:ext cx="457200" cy="381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17" name="Afgeronde rechthoek 16"/>
          <p:cNvSpPr/>
          <p:nvPr/>
        </p:nvSpPr>
        <p:spPr bwMode="auto">
          <a:xfrm>
            <a:off x="1520626" y="5487252"/>
            <a:ext cx="1368152" cy="288032"/>
          </a:xfrm>
          <a:prstGeom prst="roundRect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cxnSp>
        <p:nvCxnSpPr>
          <p:cNvPr id="19" name="Rechte verbindingslijn 18"/>
          <p:cNvCxnSpPr/>
          <p:nvPr/>
        </p:nvCxnSpPr>
        <p:spPr bwMode="auto">
          <a:xfrm>
            <a:off x="5550132" y="3657072"/>
            <a:ext cx="50405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Afgeronde rechthoek 15"/>
          <p:cNvSpPr/>
          <p:nvPr/>
        </p:nvSpPr>
        <p:spPr bwMode="auto">
          <a:xfrm>
            <a:off x="539552" y="3573016"/>
            <a:ext cx="4608512" cy="2880320"/>
          </a:xfrm>
          <a:prstGeom prst="roundRect">
            <a:avLst>
              <a:gd name="adj" fmla="val 38005"/>
            </a:avLst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9862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7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6"/>
          <p:cNvSpPr/>
          <p:nvPr/>
        </p:nvSpPr>
        <p:spPr bwMode="auto">
          <a:xfrm>
            <a:off x="1331640" y="1484784"/>
            <a:ext cx="6408712" cy="4392488"/>
          </a:xfrm>
          <a:prstGeom prst="roundRect">
            <a:avLst>
              <a:gd name="adj" fmla="val 9334"/>
            </a:avLst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endParaRPr lang="en-US" sz="2000" b="0" dirty="0">
              <a:latin typeface="Calibri" panose="020F050202020403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17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Distal regulatory elements</a:t>
            </a:r>
          </a:p>
        </p:txBody>
      </p:sp>
      <p:pic>
        <p:nvPicPr>
          <p:cNvPr id="20" name="Picture 2" descr="http://www.frontiersin.org/files/Articles/32631/fgene-03-00195-r2/image_m/fgene-03-00195-g00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643653"/>
            <a:ext cx="6120680" cy="4089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8ED963-A1E8-424C-8248-BE689192B4B8}"/>
              </a:ext>
            </a:extLst>
          </p:cNvPr>
          <p:cNvSpPr txBox="1"/>
          <p:nvPr/>
        </p:nvSpPr>
        <p:spPr>
          <a:xfrm>
            <a:off x="1109663" y="6570362"/>
            <a:ext cx="40318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nl-NL"/>
            </a:defPPr>
            <a:lvl1pPr>
              <a:defRPr sz="1100" b="0">
                <a:solidFill>
                  <a:srgbClr val="0C0C61"/>
                </a:solidFill>
              </a:defRPr>
            </a:lvl1pPr>
          </a:lstStyle>
          <a:p>
            <a:r>
              <a:rPr lang="nl-NL" dirty="0" err="1"/>
              <a:t>Thévenin</a:t>
            </a:r>
            <a:r>
              <a:rPr lang="nl-NL" dirty="0"/>
              <a:t> </a:t>
            </a:r>
            <a:r>
              <a:rPr lang="nl-NL" i="1" dirty="0"/>
              <a:t>et al </a:t>
            </a:r>
            <a:r>
              <a:rPr lang="nl-NL" dirty="0"/>
              <a:t>2014; </a:t>
            </a:r>
            <a:r>
              <a:rPr lang="nl-NL" dirty="0" err="1"/>
              <a:t>doi</a:t>
            </a:r>
            <a:r>
              <a:rPr lang="nl-NL" dirty="0"/>
              <a:t>: 10.1093/nar/gku667; Johnson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91AC78-7BE2-4599-A81E-71808ABB78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663" y="980728"/>
            <a:ext cx="7095960" cy="54904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BA19BC-60B9-4A6A-926A-5AEEEB2DED0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707"/>
          <a:stretch/>
        </p:blipFill>
        <p:spPr>
          <a:xfrm>
            <a:off x="700140" y="1556792"/>
            <a:ext cx="7743720" cy="441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9862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18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Distal regulatory elements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8ED963-A1E8-424C-8248-BE689192B4B8}"/>
              </a:ext>
            </a:extLst>
          </p:cNvPr>
          <p:cNvSpPr txBox="1"/>
          <p:nvPr/>
        </p:nvSpPr>
        <p:spPr>
          <a:xfrm>
            <a:off x="1109663" y="6570362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nl-NL"/>
            </a:defPPr>
            <a:lvl1pPr>
              <a:defRPr sz="1100" b="0">
                <a:solidFill>
                  <a:srgbClr val="0C0C61"/>
                </a:solidFill>
              </a:defRPr>
            </a:lvl1pPr>
          </a:lstStyle>
          <a:p>
            <a:r>
              <a:rPr lang="nl-NL" dirty="0"/>
              <a:t>Johnson 2018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517B0E-DF07-4A04-8097-90DF37090FC8}"/>
              </a:ext>
            </a:extLst>
          </p:cNvPr>
          <p:cNvSpPr txBox="1"/>
          <p:nvPr/>
        </p:nvSpPr>
        <p:spPr>
          <a:xfrm>
            <a:off x="-36512" y="6293551"/>
            <a:ext cx="45047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nl-NL"/>
            </a:defPPr>
            <a:lvl1pPr>
              <a:defRPr sz="1100" b="0">
                <a:solidFill>
                  <a:srgbClr val="0C0C61"/>
                </a:solidFill>
              </a:defRPr>
            </a:lvl1pPr>
          </a:lstStyle>
          <a:p>
            <a:r>
              <a:rPr lang="nl-NL" dirty="0"/>
              <a:t>https://www.youtube.com/watch?v=1Fyq9ul9N9Q&amp;feature=youtu.be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ADBB59F-4EFA-415C-8004-847790E89BD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02" y="1251976"/>
            <a:ext cx="8436796" cy="475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55823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19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Distal regulatory elements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A0AC78-C12E-47D8-AE67-DC799617C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5234574"/>
            <a:ext cx="1801700" cy="124214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F797329-044A-4C41-BBE5-93A7C24C8912}"/>
              </a:ext>
            </a:extLst>
          </p:cNvPr>
          <p:cNvGrpSpPr>
            <a:grpSpLocks noChangeAspect="1"/>
          </p:cNvGrpSpPr>
          <p:nvPr/>
        </p:nvGrpSpPr>
        <p:grpSpPr>
          <a:xfrm>
            <a:off x="197202" y="951512"/>
            <a:ext cx="3848048" cy="2448272"/>
            <a:chOff x="566738" y="1052736"/>
            <a:chExt cx="5228232" cy="332639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98E1DC9-4E3D-4620-AFBC-79BC56C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6738" y="1229468"/>
              <a:ext cx="5228232" cy="3149665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E02EEFB-4066-4508-A441-E1A5F9878DA3}"/>
                </a:ext>
              </a:extLst>
            </p:cNvPr>
            <p:cNvSpPr/>
            <p:nvPr/>
          </p:nvSpPr>
          <p:spPr bwMode="auto">
            <a:xfrm>
              <a:off x="566738" y="1052736"/>
              <a:ext cx="188838" cy="28803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charset="0"/>
                <a:ea typeface="ＭＳ Ｐゴシック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EDB0A1-762D-4F24-B9F8-9C4335EA20E8}"/>
              </a:ext>
            </a:extLst>
          </p:cNvPr>
          <p:cNvGrpSpPr/>
          <p:nvPr/>
        </p:nvGrpSpPr>
        <p:grpSpPr>
          <a:xfrm>
            <a:off x="1025917" y="3479899"/>
            <a:ext cx="6496263" cy="2757413"/>
            <a:chOff x="1025917" y="3381148"/>
            <a:chExt cx="6496263" cy="275741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EBB48C8-49CE-4E4F-881D-8C2FB7A77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5917" y="3381148"/>
              <a:ext cx="6496263" cy="2757413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C96EF1-902D-4CCA-A9A8-D4CC66152C98}"/>
                </a:ext>
              </a:extLst>
            </p:cNvPr>
            <p:cNvSpPr/>
            <p:nvPr/>
          </p:nvSpPr>
          <p:spPr bwMode="auto">
            <a:xfrm>
              <a:off x="1109663" y="3399784"/>
              <a:ext cx="221977" cy="24524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charset="0"/>
                <a:ea typeface="ＭＳ Ｐゴシック" charset="0"/>
              </a:endParaRPr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7D759AE8-A63B-4CD0-AA9A-EA5FBD1CCD5A}"/>
              </a:ext>
            </a:extLst>
          </p:cNvPr>
          <p:cNvSpPr/>
          <p:nvPr/>
        </p:nvSpPr>
        <p:spPr bwMode="auto">
          <a:xfrm>
            <a:off x="2681686" y="2771875"/>
            <a:ext cx="360040" cy="216024"/>
          </a:xfrm>
          <a:prstGeom prst="ellipse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B48A8E-8685-4CAE-AAA5-7F6DB11802B6}"/>
              </a:ext>
            </a:extLst>
          </p:cNvPr>
          <p:cNvSpPr txBox="1"/>
          <p:nvPr/>
        </p:nvSpPr>
        <p:spPr>
          <a:xfrm>
            <a:off x="1126203" y="6596390"/>
            <a:ext cx="67906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nl-NL"/>
            </a:defPPr>
            <a:lvl1pPr>
              <a:defRPr sz="1100" b="0">
                <a:solidFill>
                  <a:srgbClr val="0C0C61"/>
                </a:solidFill>
              </a:defRPr>
            </a:lvl1pPr>
          </a:lstStyle>
          <a:p>
            <a:r>
              <a:rPr lang="nl-NL" dirty="0" err="1"/>
              <a:t>Smemo</a:t>
            </a:r>
            <a:r>
              <a:rPr lang="nl-NL" dirty="0"/>
              <a:t> </a:t>
            </a:r>
            <a:r>
              <a:rPr lang="nl-NL" i="1" dirty="0"/>
              <a:t>et al </a:t>
            </a:r>
            <a:r>
              <a:rPr lang="nl-NL" dirty="0"/>
              <a:t>2014, doi:10.1038/nature13138; </a:t>
            </a:r>
            <a:r>
              <a:rPr lang="nl-NL" dirty="0" err="1"/>
              <a:t>Rask</a:t>
            </a:r>
            <a:r>
              <a:rPr lang="nl-NL" dirty="0"/>
              <a:t>-Andersen </a:t>
            </a:r>
            <a:r>
              <a:rPr lang="nl-NL" i="1" dirty="0"/>
              <a:t>et al </a:t>
            </a:r>
            <a:r>
              <a:rPr lang="nl-NL" dirty="0"/>
              <a:t>2015, doi:10.1007/s00439-015-1599-5</a:t>
            </a:r>
          </a:p>
        </p:txBody>
      </p:sp>
    </p:spTree>
    <p:extLst>
      <p:ext uri="{BB962C8B-B14F-4D97-AF65-F5344CB8AC3E}">
        <p14:creationId xmlns:p14="http://schemas.microsoft.com/office/powerpoint/2010/main" val="1604927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1EB50DB-CA92-4357-A539-8A923D6A14E3}" type="slidenum">
              <a:rPr lang="en-GB" smtClean="0"/>
              <a:pPr>
                <a:defRPr/>
              </a:pPr>
              <a:t>2</a:t>
            </a:fld>
            <a:endParaRPr lang="en-GB" dirty="0"/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3D97A11-27EC-48F1-AD2A-F37D7F1C27B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AIMS of this lecture</a:t>
            </a:r>
            <a:endParaRPr lang="en-GB" altLang="en-US" sz="2800" b="0" dirty="0">
              <a:solidFill>
                <a:schemeClr val="tx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Rounded Rectangle 5"/>
          <p:cNvSpPr/>
          <p:nvPr/>
        </p:nvSpPr>
        <p:spPr bwMode="auto">
          <a:xfrm>
            <a:off x="827584" y="1916832"/>
            <a:ext cx="7488832" cy="1944216"/>
          </a:xfrm>
          <a:prstGeom prst="roundRect">
            <a:avLst>
              <a:gd name="adj" fmla="val 12434"/>
            </a:avLst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Understanding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genomic variation</a:t>
            </a: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, SNPs</a:t>
            </a:r>
          </a:p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Functional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relevant variation</a:t>
            </a:r>
            <a:endParaRPr lang="en-US" b="0" dirty="0">
              <a:solidFill>
                <a:srgbClr val="0C0C61"/>
              </a:solidFill>
              <a:latin typeface="Calibri" panose="020F0502020204030204" pitchFamily="34" charset="0"/>
            </a:endParaRPr>
          </a:p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Use of online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databases</a:t>
            </a: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fgeronde rechthoek 6"/>
          <p:cNvSpPr/>
          <p:nvPr/>
        </p:nvSpPr>
        <p:spPr bwMode="auto">
          <a:xfrm>
            <a:off x="1115616" y="2096992"/>
            <a:ext cx="6912768" cy="298819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Summary – disease relevant SNPs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376610" y="2344812"/>
            <a:ext cx="604867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Codon change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Alternative splicing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Variation in regulatory elements</a:t>
            </a:r>
          </a:p>
          <a:p>
            <a:pPr indent="7938" eaLnBrk="1" hangingPunct="1">
              <a:spcBef>
                <a:spcPts val="0"/>
              </a:spcBef>
            </a:pPr>
            <a:r>
              <a:rPr lang="en-US" sz="2400" b="0" i="0" dirty="0" err="1">
                <a:solidFill>
                  <a:srgbClr val="0C0C61"/>
                </a:solidFill>
                <a:latin typeface="+mj-lt"/>
              </a:rPr>
              <a:t>Promotor</a:t>
            </a:r>
            <a:endParaRPr lang="en-US" sz="2400" b="0" i="0" dirty="0">
              <a:solidFill>
                <a:srgbClr val="0C0C61"/>
              </a:solidFill>
              <a:latin typeface="+mj-lt"/>
            </a:endParaRPr>
          </a:p>
          <a:p>
            <a:pPr indent="7938" eaLnBrk="1" hangingPunct="1">
              <a:spcBef>
                <a:spcPts val="0"/>
              </a:spcBef>
            </a:pPr>
            <a:r>
              <a:rPr lang="nl-NL" sz="2400" b="0" i="0" dirty="0">
                <a:solidFill>
                  <a:srgbClr val="0C0C61"/>
                </a:solidFill>
                <a:latin typeface="+mj-lt"/>
              </a:rPr>
              <a:t>Distal </a:t>
            </a:r>
            <a:r>
              <a:rPr lang="nl-NL" sz="2400" b="0" i="0" dirty="0" err="1">
                <a:solidFill>
                  <a:srgbClr val="0C0C61"/>
                </a:solidFill>
                <a:latin typeface="+mj-lt"/>
              </a:rPr>
              <a:t>regulatory</a:t>
            </a:r>
            <a:r>
              <a:rPr lang="nl-NL" sz="2400" b="0" i="0" dirty="0">
                <a:solidFill>
                  <a:srgbClr val="0C0C61"/>
                </a:solidFill>
                <a:latin typeface="+mj-lt"/>
              </a:rPr>
              <a:t> element</a:t>
            </a:r>
            <a:endParaRPr lang="en-US" sz="2400" b="0" i="0" dirty="0">
              <a:solidFill>
                <a:srgbClr val="0C0C61"/>
              </a:solidFill>
              <a:latin typeface="+mj-lt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3239852" y="1412777"/>
            <a:ext cx="266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C0C61"/>
                </a:solidFill>
                <a:latin typeface="Calibri" panose="020F0502020204030204" pitchFamily="34" charset="0"/>
              </a:rPr>
              <a:t>Functional SNPs</a:t>
            </a:r>
            <a:endParaRPr lang="en-US" sz="2800" dirty="0">
              <a:solidFill>
                <a:srgbClr val="0C0C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9862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charset="0"/>
              </a:rPr>
              <a:t>Example case – Genome Graphs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56D05B5-D364-4AEF-B082-C09BD56261D7}" type="datetime5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23-Oct-20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FA97ADC-6685-4808-8C22-ED6A93AC0637}" type="slidenum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025674"/>
            <a:ext cx="6705600" cy="542766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Left Arrow 6"/>
          <p:cNvSpPr/>
          <p:nvPr/>
        </p:nvSpPr>
        <p:spPr bwMode="auto">
          <a:xfrm rot="2877194">
            <a:off x="1478540" y="1935456"/>
            <a:ext cx="792088" cy="360040"/>
          </a:xfrm>
          <a:prstGeom prst="lef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charset="0"/>
              <a:ea typeface="+mn-ea"/>
              <a:cs typeface="Arial" charset="0"/>
            </a:endParaRPr>
          </a:p>
        </p:txBody>
      </p:sp>
      <p:sp>
        <p:nvSpPr>
          <p:cNvPr id="13" name="Left Arrow 7"/>
          <p:cNvSpPr/>
          <p:nvPr/>
        </p:nvSpPr>
        <p:spPr bwMode="auto">
          <a:xfrm rot="2877194">
            <a:off x="5438979" y="1921499"/>
            <a:ext cx="792088" cy="360040"/>
          </a:xfrm>
          <a:prstGeom prst="lef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charset="0"/>
              <a:ea typeface="+mn-ea"/>
              <a:cs typeface="Arial" charset="0"/>
            </a:endParaRPr>
          </a:p>
        </p:txBody>
      </p:sp>
      <p:sp>
        <p:nvSpPr>
          <p:cNvPr id="14" name="Left Arrow 8"/>
          <p:cNvSpPr/>
          <p:nvPr/>
        </p:nvSpPr>
        <p:spPr bwMode="auto">
          <a:xfrm rot="2877194">
            <a:off x="6375083" y="1935457"/>
            <a:ext cx="792088" cy="360040"/>
          </a:xfrm>
          <a:prstGeom prst="lef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charset="0"/>
              <a:ea typeface="+mn-ea"/>
              <a:cs typeface="Arial" charset="0"/>
            </a:endParaRPr>
          </a:p>
        </p:txBody>
      </p:sp>
      <p:sp>
        <p:nvSpPr>
          <p:cNvPr id="15" name="Left Arrow 9"/>
          <p:cNvSpPr/>
          <p:nvPr/>
        </p:nvSpPr>
        <p:spPr bwMode="auto">
          <a:xfrm rot="2877194">
            <a:off x="6434649" y="5319832"/>
            <a:ext cx="792088" cy="360040"/>
          </a:xfrm>
          <a:prstGeom prst="lef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29322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charset="0"/>
              </a:rPr>
              <a:t>Example case - Linkage Datafile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56D05B5-D364-4AEF-B082-C09BD56261D7}" type="datetime5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23-Oct-20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FA97ADC-6685-4808-8C22-ED6A93AC0637}" type="slidenum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1F0B66-32C7-49DC-8791-9178373BC6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14" t="18934" r="16137" b="5147"/>
          <a:stretch/>
        </p:blipFill>
        <p:spPr>
          <a:xfrm>
            <a:off x="179512" y="952551"/>
            <a:ext cx="4896544" cy="552251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3651B39-D30D-4CC1-BF1F-B154C2FE56B8}"/>
              </a:ext>
            </a:extLst>
          </p:cNvPr>
          <p:cNvSpPr txBox="1"/>
          <p:nvPr/>
        </p:nvSpPr>
        <p:spPr>
          <a:xfrm>
            <a:off x="5076056" y="2204864"/>
            <a:ext cx="39604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t>LOD score: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t>logarithm (log10) of the odds;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t>for LOD=3 the odds is 10</a:t>
            </a:r>
            <a:r>
              <a:rPr kumimoji="0" 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t>3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t> (1000) to 1 that the genomic region is linked with trait tested.</a:t>
            </a:r>
            <a:endParaRPr kumimoji="0" lang="nl-NL" sz="2400" b="0" i="0" u="none" strike="noStrike" kern="1200" cap="none" spc="0" normalizeH="0" baseline="0" noProof="0" dirty="0">
              <a:ln>
                <a:noFill/>
              </a:ln>
              <a:solidFill>
                <a:srgbClr val="0C0C61"/>
              </a:solidFill>
              <a:effectLst/>
              <a:uLnTx/>
              <a:uFillTx/>
              <a:latin typeface="Calibri"/>
              <a:ea typeface="+mn-ea"/>
              <a:cs typeface="Arial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8129E8-7A0F-4439-BB06-87F8E7238B6E}"/>
              </a:ext>
            </a:extLst>
          </p:cNvPr>
          <p:cNvSpPr txBox="1"/>
          <p:nvPr/>
        </p:nvSpPr>
        <p:spPr>
          <a:xfrm>
            <a:off x="1109663" y="6589412"/>
            <a:ext cx="36247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pitchFamily="34" charset="0"/>
                <a:ea typeface="+mn-ea"/>
                <a:cs typeface="Arial" charset="0"/>
              </a:rPr>
              <a:t>https://www.genome.gov/glossary/index.cfm?id=531</a:t>
            </a:r>
          </a:p>
        </p:txBody>
      </p:sp>
    </p:spTree>
    <p:extLst>
      <p:ext uri="{BB962C8B-B14F-4D97-AF65-F5344CB8AC3E}">
        <p14:creationId xmlns:p14="http://schemas.microsoft.com/office/powerpoint/2010/main" val="10704133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charset="0"/>
              </a:rPr>
              <a:t>Example case - Linkage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charset="0"/>
              </a:rPr>
              <a:t>Datafile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charset="0"/>
            </a:endParaRP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56D05B5-D364-4AEF-B082-C09BD56261D7}" type="datetime5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23-Oct-20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FA97ADC-6685-4808-8C22-ED6A93AC0637}" type="slidenum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grpSp>
        <p:nvGrpSpPr>
          <p:cNvPr id="8" name="Group 6"/>
          <p:cNvGrpSpPr/>
          <p:nvPr/>
        </p:nvGrpSpPr>
        <p:grpSpPr>
          <a:xfrm>
            <a:off x="467544" y="1052736"/>
            <a:ext cx="4896545" cy="2011000"/>
            <a:chOff x="1691680" y="1628800"/>
            <a:chExt cx="4780270" cy="2011000"/>
          </a:xfrm>
        </p:grpSpPr>
        <p:sp>
          <p:nvSpPr>
            <p:cNvPr id="9" name="Rounded Rectangle 7"/>
            <p:cNvSpPr/>
            <p:nvPr/>
          </p:nvSpPr>
          <p:spPr bwMode="auto">
            <a:xfrm>
              <a:off x="1691680" y="1628800"/>
              <a:ext cx="4780269" cy="2011000"/>
            </a:xfrm>
            <a:prstGeom prst="roundRect">
              <a:avLst>
                <a:gd name="adj" fmla="val 13900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400" b="1" i="0" u="none" strike="noStrike" kern="1200" cap="none" spc="0" normalizeH="0" baseline="0" noProof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charset="0"/>
                <a:ea typeface="+mn-ea"/>
                <a:cs typeface="Arial" charset="0"/>
              </a:endParaRPr>
            </a:p>
          </p:txBody>
        </p:sp>
        <p:sp>
          <p:nvSpPr>
            <p:cNvPr id="10" name="TextBox 8"/>
            <p:cNvSpPr txBox="1"/>
            <p:nvPr/>
          </p:nvSpPr>
          <p:spPr>
            <a:xfrm>
              <a:off x="1763689" y="1700808"/>
              <a:ext cx="470826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Linkage at chromosome 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14q32.11</a:t>
              </a:r>
            </a:p>
            <a:p>
              <a:pPr marL="342900" marR="0" lvl="0" indent="-34290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3 genes within 1-LOD drop interval</a:t>
              </a:r>
            </a:p>
            <a:p>
              <a:pPr marL="800100" marR="0" lvl="1" indent="-34290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DIO2</a:t>
              </a:r>
            </a:p>
            <a:p>
              <a:pPr marL="800100" marR="0" lvl="1" indent="-34290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FLTR2</a:t>
              </a:r>
            </a:p>
            <a:p>
              <a:pPr marL="800100" marR="0" lvl="1" indent="-34290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CALM1</a:t>
              </a:r>
            </a:p>
          </p:txBody>
        </p:sp>
      </p:grpSp>
      <p:sp>
        <p:nvSpPr>
          <p:cNvPr id="11" name="Rounded Rectangle 10"/>
          <p:cNvSpPr/>
          <p:nvPr/>
        </p:nvSpPr>
        <p:spPr bwMode="auto">
          <a:xfrm>
            <a:off x="486072" y="3212976"/>
            <a:ext cx="4878016" cy="3240360"/>
          </a:xfrm>
          <a:prstGeom prst="roundRect">
            <a:avLst>
              <a:gd name="adj" fmla="val 9637"/>
            </a:avLst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>
              <a:ln>
                <a:noFill/>
              </a:ln>
              <a:solidFill>
                <a:srgbClr val="0C0C61"/>
              </a:solidFill>
              <a:effectLst/>
              <a:uLnTx/>
              <a:uFillTx/>
              <a:latin typeface="Tahoma" charset="0"/>
              <a:ea typeface="+mn-ea"/>
              <a:cs typeface="Arial" charset="0"/>
            </a:endParaRPr>
          </a:p>
        </p:txBody>
      </p:sp>
      <p:pic>
        <p:nvPicPr>
          <p:cNvPr id="12" name="Picture 6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76" r="9624"/>
          <a:stretch/>
        </p:blipFill>
        <p:spPr bwMode="auto">
          <a:xfrm>
            <a:off x="633213" y="3284984"/>
            <a:ext cx="4514851" cy="3030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2160" y="1052736"/>
            <a:ext cx="2592090" cy="5232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A7D4E44-7893-4CFC-9A99-E3431BBC97CC}"/>
              </a:ext>
            </a:extLst>
          </p:cNvPr>
          <p:cNvSpPr txBox="1"/>
          <p:nvPr/>
        </p:nvSpPr>
        <p:spPr>
          <a:xfrm>
            <a:off x="1109663" y="6589412"/>
            <a:ext cx="3211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pitchFamily="34" charset="0"/>
                <a:ea typeface="+mn-ea"/>
                <a:cs typeface="Arial" charset="0"/>
              </a:rPr>
              <a:t>Meulenbelt </a:t>
            </a:r>
            <a:r>
              <a:rPr kumimoji="0" lang="nl-NL" sz="1100" b="0" i="1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pitchFamily="34" charset="0"/>
                <a:ea typeface="+mn-ea"/>
                <a:cs typeface="Arial" charset="0"/>
              </a:rPr>
              <a:t>et al 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pitchFamily="34" charset="0"/>
                <a:ea typeface="+mn-ea"/>
                <a:cs typeface="Arial" charset="0"/>
              </a:rPr>
              <a:t>2008, doi:10.1093/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pitchFamily="34" charset="0"/>
                <a:ea typeface="+mn-ea"/>
                <a:cs typeface="Arial" charset="0"/>
              </a:rPr>
              <a:t>hmg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pitchFamily="34" charset="0"/>
                <a:ea typeface="+mn-ea"/>
                <a:cs typeface="Arial" charset="0"/>
              </a:rPr>
              <a:t>/ddn082</a:t>
            </a:r>
          </a:p>
        </p:txBody>
      </p:sp>
    </p:spTree>
    <p:extLst>
      <p:ext uri="{BB962C8B-B14F-4D97-AF65-F5344CB8AC3E}">
        <p14:creationId xmlns:p14="http://schemas.microsoft.com/office/powerpoint/2010/main" val="855463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fgeronde rechthoek 6"/>
          <p:cNvSpPr/>
          <p:nvPr/>
        </p:nvSpPr>
        <p:spPr bwMode="auto">
          <a:xfrm>
            <a:off x="1115616" y="2096992"/>
            <a:ext cx="6912768" cy="298819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24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Summary – disease relevant SNPs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376610" y="2344812"/>
            <a:ext cx="604867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Alternative splicing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 err="1">
                <a:solidFill>
                  <a:srgbClr val="0C0C61"/>
                </a:solidFill>
                <a:latin typeface="+mj-lt"/>
              </a:rPr>
              <a:t>Codon</a:t>
            </a:r>
            <a:r>
              <a:rPr lang="en-US" sz="2400" i="0" dirty="0">
                <a:solidFill>
                  <a:srgbClr val="0C0C61"/>
                </a:solidFill>
                <a:latin typeface="+mj-lt"/>
              </a:rPr>
              <a:t> change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Variation in regulatory elements</a:t>
            </a:r>
          </a:p>
          <a:p>
            <a:pPr indent="7938" eaLnBrk="1" hangingPunct="1">
              <a:spcBef>
                <a:spcPts val="0"/>
              </a:spcBef>
            </a:pPr>
            <a:r>
              <a:rPr lang="en-US" sz="2400" b="0" i="0" dirty="0" err="1">
                <a:solidFill>
                  <a:srgbClr val="0C0C61"/>
                </a:solidFill>
                <a:latin typeface="+mj-lt"/>
              </a:rPr>
              <a:t>Promotor</a:t>
            </a:r>
            <a:endParaRPr lang="en-US" sz="2400" b="0" i="0" dirty="0">
              <a:solidFill>
                <a:srgbClr val="0C0C61"/>
              </a:solidFill>
              <a:latin typeface="+mj-lt"/>
            </a:endParaRPr>
          </a:p>
          <a:p>
            <a:pPr indent="7938" eaLnBrk="1" hangingPunct="1">
              <a:spcBef>
                <a:spcPts val="0"/>
              </a:spcBef>
            </a:pPr>
            <a:r>
              <a:rPr lang="nl-NL" sz="2400" b="0" i="0" dirty="0">
                <a:solidFill>
                  <a:srgbClr val="0C0C61"/>
                </a:solidFill>
                <a:latin typeface="+mj-lt"/>
              </a:rPr>
              <a:t>Distal </a:t>
            </a:r>
            <a:r>
              <a:rPr lang="nl-NL" sz="2400" b="0" i="0" dirty="0" err="1">
                <a:solidFill>
                  <a:srgbClr val="0C0C61"/>
                </a:solidFill>
                <a:latin typeface="+mj-lt"/>
              </a:rPr>
              <a:t>regulatory</a:t>
            </a:r>
            <a:r>
              <a:rPr lang="nl-NL" sz="2400" b="0" i="0" dirty="0">
                <a:solidFill>
                  <a:srgbClr val="0C0C61"/>
                </a:solidFill>
                <a:latin typeface="+mj-lt"/>
              </a:rPr>
              <a:t> element</a:t>
            </a:r>
            <a:endParaRPr lang="en-US" sz="2400" b="0" i="0" dirty="0">
              <a:solidFill>
                <a:srgbClr val="0C0C61"/>
              </a:solidFill>
              <a:latin typeface="+mj-lt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3239852" y="1412777"/>
            <a:ext cx="266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C0C61"/>
                </a:solidFill>
                <a:latin typeface="Calibri" panose="020F0502020204030204" pitchFamily="34" charset="0"/>
              </a:rPr>
              <a:t>Functional SNPs</a:t>
            </a:r>
            <a:endParaRPr lang="en-US" sz="2800" dirty="0">
              <a:solidFill>
                <a:srgbClr val="0C0C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056683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25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Allelic Imbalanced Expression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03081B-335A-48BA-9C1C-AC430A8C1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785" y="1412776"/>
            <a:ext cx="7739465" cy="33843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983AC64-52BB-43AA-8AE4-3CD57F5783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92" b="4063"/>
          <a:stretch/>
        </p:blipFill>
        <p:spPr>
          <a:xfrm>
            <a:off x="1835696" y="3717032"/>
            <a:ext cx="5326373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096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5"/>
          <p:cNvGrpSpPr/>
          <p:nvPr/>
        </p:nvGrpSpPr>
        <p:grpSpPr>
          <a:xfrm>
            <a:off x="1187624" y="1196751"/>
            <a:ext cx="6768752" cy="1368153"/>
            <a:chOff x="1691680" y="1628799"/>
            <a:chExt cx="5834741" cy="1368153"/>
          </a:xfrm>
        </p:grpSpPr>
        <p:sp>
          <p:nvSpPr>
            <p:cNvPr id="7" name="Rounded Rectangle 6"/>
            <p:cNvSpPr/>
            <p:nvPr/>
          </p:nvSpPr>
          <p:spPr bwMode="auto">
            <a:xfrm>
              <a:off x="1691680" y="1628799"/>
              <a:ext cx="5834741" cy="1368153"/>
            </a:xfrm>
            <a:prstGeom prst="roundRect">
              <a:avLst>
                <a:gd name="adj" fmla="val 15719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400" b="1" i="0" u="none" strike="noStrike" kern="1200" cap="none" spc="0" normalizeH="0" baseline="0" noProof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charset="0"/>
                <a:ea typeface="+mn-ea"/>
                <a:cs typeface="Arial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763688" y="1700808"/>
              <a:ext cx="568863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Expression Quantitative Trait Locus</a:t>
              </a:r>
            </a:p>
            <a:p>
              <a:pPr marL="800100" marR="0" lvl="1" indent="-34290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SNP affects gene expression</a:t>
              </a:r>
            </a:p>
            <a:p>
              <a:pPr marL="800100" marR="0" lvl="1" indent="-34290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Either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in </a:t>
              </a:r>
              <a:r>
                <a:rPr kumimoji="0" lang="en-US" sz="2000" b="0" i="1" u="none" strike="noStrike" kern="1200" cap="none" spc="0" normalizeH="0" baseline="0" noProof="0" dirty="0" err="1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cis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or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in trans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charset="0"/>
              </a:endParaRPr>
            </a:p>
          </p:txBody>
        </p:sp>
      </p:grp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eQTLs</a:t>
            </a:r>
            <a:r>
              <a:rPr kumimoji="0" lang="en-GB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kumimoji="0" lang="en-GB" alt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Genevar</a:t>
            </a:r>
            <a:r>
              <a:rPr kumimoji="0" lang="en-GB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 &amp; </a:t>
            </a:r>
            <a:r>
              <a:rPr kumimoji="0" lang="en-GB" alt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GTEx</a:t>
            </a:r>
            <a:endParaRPr kumimoji="0" lang="en-GB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56D05B5-D364-4AEF-B082-C09BD56261D7}" type="datetime5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23-Oct-20</a:t>
            </a:fld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 charset="0"/>
            </a:endParaRP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FA97ADC-6685-4808-8C22-ED6A93AC0637}" type="slidenum">
              <a:rPr kumimoji="0" lang="en-GB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 charset="0"/>
            </a:endParaRPr>
          </a:p>
        </p:txBody>
      </p:sp>
      <p:pic>
        <p:nvPicPr>
          <p:cNvPr id="9218" name="Picture 2" descr="http://www.gtexportal.org/static/eqtl/e/ensg00000111341.Nerve_Tibial.rs797152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436" y="2917822"/>
            <a:ext cx="3384376" cy="338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620142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5" t="12318" r="51746" b="2349"/>
          <a:stretch/>
        </p:blipFill>
        <p:spPr bwMode="auto">
          <a:xfrm>
            <a:off x="375253" y="1002454"/>
            <a:ext cx="3836707" cy="545088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5" t="23238" r="9365" b="23175"/>
          <a:stretch/>
        </p:blipFill>
        <p:spPr bwMode="auto">
          <a:xfrm>
            <a:off x="1115616" y="2166685"/>
            <a:ext cx="7199086" cy="30625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56D05B5-D364-4AEF-B082-C09BD56261D7}" type="datetime5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23-Oct-20</a:t>
            </a:fld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 charset="0"/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FA97ADC-6685-4808-8C22-ED6A93AC0637}" type="slidenum">
              <a:rPr kumimoji="0" lang="en-GB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Expression – Tissue of Interest (</a:t>
            </a:r>
            <a:r>
              <a:rPr kumimoji="0" lang="en-US" alt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BioGPS</a:t>
            </a: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 &amp; </a:t>
            </a:r>
            <a:r>
              <a:rPr kumimoji="0" lang="en-US" alt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GTEx</a:t>
            </a: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kumimoji="0" lang="en-GB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9851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5"/>
          <p:cNvGrpSpPr/>
          <p:nvPr/>
        </p:nvGrpSpPr>
        <p:grpSpPr>
          <a:xfrm>
            <a:off x="351965" y="2060848"/>
            <a:ext cx="2520280" cy="1080120"/>
            <a:chOff x="1691680" y="1628801"/>
            <a:chExt cx="6381748" cy="1080120"/>
          </a:xfrm>
        </p:grpSpPr>
        <p:sp>
          <p:nvSpPr>
            <p:cNvPr id="7" name="Rounded Rectangle 6"/>
            <p:cNvSpPr/>
            <p:nvPr/>
          </p:nvSpPr>
          <p:spPr bwMode="auto">
            <a:xfrm>
              <a:off x="1691680" y="1628801"/>
              <a:ext cx="6127405" cy="1080120"/>
            </a:xfrm>
            <a:prstGeom prst="roundRect">
              <a:avLst>
                <a:gd name="adj" fmla="val 9105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1" i="0" u="none" strike="noStrike" kern="1200" cap="none" spc="0" normalizeH="0" baseline="0" noProof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charset="0"/>
                <a:ea typeface="+mn-ea"/>
                <a:cs typeface="Arial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763687" y="1641574"/>
              <a:ext cx="630974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Ensembl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 gives an overview of reported splice variants</a:t>
              </a:r>
            </a:p>
          </p:txBody>
        </p:sp>
      </p:grp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0" t="9822" r="3136" b="51785"/>
          <a:stretch/>
        </p:blipFill>
        <p:spPr bwMode="auto">
          <a:xfrm>
            <a:off x="3184985" y="3878170"/>
            <a:ext cx="5779503" cy="235914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12" t="38801" r="1198" b="21208"/>
          <a:stretch/>
        </p:blipFill>
        <p:spPr bwMode="auto">
          <a:xfrm>
            <a:off x="3184984" y="1268760"/>
            <a:ext cx="5779503" cy="240195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11"/>
          <p:cNvGrpSpPr/>
          <p:nvPr/>
        </p:nvGrpSpPr>
        <p:grpSpPr>
          <a:xfrm>
            <a:off x="366183" y="4653136"/>
            <a:ext cx="2520280" cy="1080120"/>
            <a:chOff x="1691680" y="1628802"/>
            <a:chExt cx="6381748" cy="1080120"/>
          </a:xfrm>
        </p:grpSpPr>
        <p:sp>
          <p:nvSpPr>
            <p:cNvPr id="13" name="Rounded Rectangle 12"/>
            <p:cNvSpPr/>
            <p:nvPr/>
          </p:nvSpPr>
          <p:spPr bwMode="auto">
            <a:xfrm>
              <a:off x="1691680" y="1628802"/>
              <a:ext cx="6091403" cy="1080120"/>
            </a:xfrm>
            <a:prstGeom prst="roundRect">
              <a:avLst>
                <a:gd name="adj" fmla="val 9105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400" b="1" i="0" u="none" strike="noStrike" kern="1200" cap="none" spc="0" normalizeH="0" baseline="0" noProof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Tahoma" charset="0"/>
                <a:ea typeface="+mn-ea"/>
                <a:cs typeface="Arial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763687" y="1672570"/>
              <a:ext cx="630974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GTEx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C0C61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Arial" charset="0"/>
                </a:rPr>
                <a:t> shows tissue specific splice information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C0C6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charset="0"/>
              </a:endParaRPr>
            </a:p>
          </p:txBody>
        </p:sp>
      </p:grpSp>
      <p:sp>
        <p:nvSpPr>
          <p:cNvPr id="15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56D05B5-D364-4AEF-B082-C09BD56261D7}" type="datetime5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23-Oct-20</a:t>
            </a:fld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 charset="0"/>
            </a:endParaRPr>
          </a:p>
        </p:txBody>
      </p:sp>
      <p:sp>
        <p:nvSpPr>
          <p:cNvPr id="16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FA97ADC-6685-4808-8C22-ED6A93AC0637}" type="slidenum">
              <a:rPr kumimoji="0" lang="en-GB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 charset="0"/>
            </a:endParaRPr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Expression – Alternative splicing</a:t>
            </a:r>
            <a:endParaRPr kumimoji="0" lang="en-GB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9954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fgeronde rechthoek 8"/>
          <p:cNvSpPr/>
          <p:nvPr/>
        </p:nvSpPr>
        <p:spPr bwMode="auto">
          <a:xfrm>
            <a:off x="683568" y="1412776"/>
            <a:ext cx="7776864" cy="3236716"/>
          </a:xfrm>
          <a:prstGeom prst="roundRect">
            <a:avLst>
              <a:gd name="adj" fmla="val 9044"/>
            </a:avLst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4338" name="Text Box 3"/>
          <p:cNvSpPr txBox="1">
            <a:spLocks noChangeArrowheads="1"/>
          </p:cNvSpPr>
          <p:nvPr/>
        </p:nvSpPr>
        <p:spPr bwMode="auto">
          <a:xfrm>
            <a:off x="813648" y="1686867"/>
            <a:ext cx="792480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Functional relevant variant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Polymorphic in specific population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Tagging SNP (possibly: tagging functional SNP)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Assay design possible (repeat, GC-rich)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Criteria relevant SNPs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29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547DA3-9271-4526-B8A5-C3AED22CF7EF}"/>
              </a:ext>
            </a:extLst>
          </p:cNvPr>
          <p:cNvSpPr txBox="1"/>
          <p:nvPr/>
        </p:nvSpPr>
        <p:spPr>
          <a:xfrm>
            <a:off x="1259632" y="6566573"/>
            <a:ext cx="28745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nl-NL"/>
            </a:defPPr>
            <a:lvl1pPr>
              <a:defRPr sz="1100" b="0">
                <a:solidFill>
                  <a:srgbClr val="0C0C61"/>
                </a:solidFill>
              </a:defRPr>
            </a:lvl1pPr>
          </a:lstStyle>
          <a:p>
            <a:r>
              <a:rPr lang="nl-NL" dirty="0"/>
              <a:t>Li et al 2008, doi:10.1126/science.1153717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BDF0370-CB56-4457-855D-D8CA77184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146137"/>
            <a:ext cx="2736304" cy="23860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1EB50DB-CA92-4357-A539-8A923D6A14E3}" type="slidenum">
              <a:rPr lang="en-GB" smtClean="0"/>
              <a:pPr>
                <a:defRPr/>
              </a:pPr>
              <a:t>3</a:t>
            </a:fld>
            <a:endParaRPr lang="en-GB" dirty="0"/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3D97A11-27EC-48F1-AD2A-F37D7F1C27B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AIMS of this lecture</a:t>
            </a:r>
            <a:endParaRPr lang="en-GB" altLang="en-US" sz="2800" b="0" dirty="0">
              <a:solidFill>
                <a:schemeClr val="tx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Rounded Rectangle 5"/>
          <p:cNvSpPr/>
          <p:nvPr/>
        </p:nvSpPr>
        <p:spPr bwMode="auto">
          <a:xfrm>
            <a:off x="827584" y="1916832"/>
            <a:ext cx="7488832" cy="1944216"/>
          </a:xfrm>
          <a:prstGeom prst="roundRect">
            <a:avLst>
              <a:gd name="adj" fmla="val 12434"/>
            </a:avLst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Understanding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genomic variation</a:t>
            </a: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, SNPs</a:t>
            </a:r>
          </a:p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Functional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relevant variation</a:t>
            </a:r>
            <a:endParaRPr lang="en-US" b="0" dirty="0">
              <a:solidFill>
                <a:srgbClr val="0C0C61"/>
              </a:solidFill>
              <a:latin typeface="Calibri" panose="020F0502020204030204" pitchFamily="34" charset="0"/>
            </a:endParaRPr>
          </a:p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Use of online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databases</a:t>
            </a:r>
          </a:p>
        </p:txBody>
      </p:sp>
      <p:sp>
        <p:nvSpPr>
          <p:cNvPr id="6" name="Rectangle 7"/>
          <p:cNvSpPr/>
          <p:nvPr/>
        </p:nvSpPr>
        <p:spPr bwMode="auto">
          <a:xfrm>
            <a:off x="976392" y="2708920"/>
            <a:ext cx="7268015" cy="1053612"/>
          </a:xfrm>
          <a:prstGeom prst="rect">
            <a:avLst/>
          </a:prstGeom>
          <a:solidFill>
            <a:schemeClr val="tx1">
              <a:alpha val="81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ahoma" charset="0"/>
            </a:endParaRPr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Tagging SNP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30</a:t>
            </a:fld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10" name="Groep 6">
            <a:extLst>
              <a:ext uri="{FF2B5EF4-FFF2-40B4-BE49-F238E27FC236}">
                <a16:creationId xmlns:a16="http://schemas.microsoft.com/office/drawing/2014/main" id="{6243F8C9-9D64-4EDF-A2F6-7C9C6E4125A9}"/>
              </a:ext>
            </a:extLst>
          </p:cNvPr>
          <p:cNvGrpSpPr/>
          <p:nvPr/>
        </p:nvGrpSpPr>
        <p:grpSpPr>
          <a:xfrm>
            <a:off x="760510" y="1129482"/>
            <a:ext cx="7327900" cy="5192920"/>
            <a:chOff x="1225647" y="561351"/>
            <a:chExt cx="7327900" cy="5192920"/>
          </a:xfrm>
        </p:grpSpPr>
        <p:grpSp>
          <p:nvGrpSpPr>
            <p:cNvPr id="11" name="Group 4">
              <a:extLst>
                <a:ext uri="{FF2B5EF4-FFF2-40B4-BE49-F238E27FC236}">
                  <a16:creationId xmlns:a16="http://schemas.microsoft.com/office/drawing/2014/main" id="{B0A7FEB5-9550-4EB1-A938-1CB255ECD2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25647" y="1549886"/>
              <a:ext cx="7327900" cy="4204385"/>
              <a:chOff x="1504" y="2285"/>
              <a:chExt cx="3600" cy="1846"/>
            </a:xfrm>
          </p:grpSpPr>
          <p:pic>
            <p:nvPicPr>
              <p:cNvPr id="15" name="Picture 5" descr="nature04226-f8">
                <a:extLst>
                  <a:ext uri="{FF2B5EF4-FFF2-40B4-BE49-F238E27FC236}">
                    <a16:creationId xmlns:a16="http://schemas.microsoft.com/office/drawing/2014/main" id="{05E84767-977B-4E12-BCD2-5F61148E3BC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7792"/>
              <a:stretch>
                <a:fillRect/>
              </a:stretch>
            </p:blipFill>
            <p:spPr bwMode="auto">
              <a:xfrm>
                <a:off x="1504" y="3117"/>
                <a:ext cx="3600" cy="10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6" name="Picture 6" descr="nature04226-f8">
                <a:extLst>
                  <a:ext uri="{FF2B5EF4-FFF2-40B4-BE49-F238E27FC236}">
                    <a16:creationId xmlns:a16="http://schemas.microsoft.com/office/drawing/2014/main" id="{8C9D6885-1210-4278-AD69-4D3B7758D4A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67" t="33115" r="3999" b="43758"/>
              <a:stretch>
                <a:fillRect/>
              </a:stretch>
            </p:blipFill>
            <p:spPr bwMode="auto">
              <a:xfrm>
                <a:off x="1710" y="2285"/>
                <a:ext cx="3252" cy="10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3" name="Text Box 10">
              <a:extLst>
                <a:ext uri="{FF2B5EF4-FFF2-40B4-BE49-F238E27FC236}">
                  <a16:creationId xmlns:a16="http://schemas.microsoft.com/office/drawing/2014/main" id="{D9752B44-0C00-46F3-B61F-40D0B822C3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3834" y="561351"/>
              <a:ext cx="6574620" cy="8309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itchFamily="34" charset="0"/>
                </a:defRPr>
              </a:lvl9pPr>
            </a:lstStyle>
            <a:p>
              <a:pPr eaLnBrk="1" hangingPunct="1"/>
              <a:r>
                <a:rPr lang="nl-NL" b="1" dirty="0" err="1">
                  <a:solidFill>
                    <a:schemeClr val="tx2"/>
                  </a:solidFill>
                  <a:latin typeface="+mn-lt"/>
                  <a:ea typeface="+mn-ea"/>
                </a:rPr>
                <a:t>Linkage</a:t>
              </a:r>
              <a:r>
                <a:rPr lang="nl-NL" b="1" dirty="0">
                  <a:solidFill>
                    <a:schemeClr val="tx2"/>
                  </a:solidFill>
                  <a:latin typeface="+mn-lt"/>
                  <a:ea typeface="+mn-ea"/>
                </a:rPr>
                <a:t> </a:t>
              </a:r>
              <a:r>
                <a:rPr lang="nl-NL" b="1" dirty="0" err="1">
                  <a:solidFill>
                    <a:schemeClr val="tx2"/>
                  </a:solidFill>
                  <a:latin typeface="+mn-lt"/>
                  <a:ea typeface="+mn-ea"/>
                </a:rPr>
                <a:t>across</a:t>
              </a:r>
              <a:r>
                <a:rPr lang="nl-NL" b="1" dirty="0">
                  <a:solidFill>
                    <a:schemeClr val="tx2"/>
                  </a:solidFill>
                  <a:latin typeface="+mn-lt"/>
                  <a:ea typeface="+mn-ea"/>
                </a:rPr>
                <a:t> ‘</a:t>
              </a:r>
              <a:r>
                <a:rPr lang="nl-NL" b="1" dirty="0" err="1">
                  <a:solidFill>
                    <a:schemeClr val="tx2"/>
                  </a:solidFill>
                  <a:latin typeface="+mn-lt"/>
                  <a:ea typeface="+mn-ea"/>
                </a:rPr>
                <a:t>blocks</a:t>
              </a:r>
              <a:r>
                <a:rPr lang="nl-NL" b="1" dirty="0">
                  <a:solidFill>
                    <a:schemeClr val="tx2"/>
                  </a:solidFill>
                  <a:latin typeface="+mn-lt"/>
                  <a:ea typeface="+mn-ea"/>
                </a:rPr>
                <a:t>’: </a:t>
              </a:r>
              <a:r>
                <a:rPr lang="nl-NL" b="1" dirty="0" err="1">
                  <a:solidFill>
                    <a:schemeClr val="tx2"/>
                  </a:solidFill>
                  <a:latin typeface="+mn-lt"/>
                  <a:ea typeface="+mn-ea"/>
                </a:rPr>
                <a:t>genetic</a:t>
              </a:r>
              <a:r>
                <a:rPr lang="nl-NL" b="1" dirty="0">
                  <a:solidFill>
                    <a:schemeClr val="tx2"/>
                  </a:solidFill>
                  <a:latin typeface="+mn-lt"/>
                  <a:ea typeface="+mn-ea"/>
                </a:rPr>
                <a:t> </a:t>
              </a:r>
              <a:r>
                <a:rPr lang="nl-NL" b="1" dirty="0" err="1">
                  <a:solidFill>
                    <a:schemeClr val="tx2"/>
                  </a:solidFill>
                  <a:latin typeface="+mn-lt"/>
                  <a:ea typeface="+mn-ea"/>
                </a:rPr>
                <a:t>variation</a:t>
              </a:r>
              <a:r>
                <a:rPr lang="nl-NL" b="1" dirty="0">
                  <a:solidFill>
                    <a:schemeClr val="tx2"/>
                  </a:solidFill>
                  <a:latin typeface="+mn-lt"/>
                  <a:ea typeface="+mn-ea"/>
                </a:rPr>
                <a:t> is </a:t>
              </a:r>
              <a:r>
                <a:rPr lang="nl-NL" b="1" dirty="0" err="1">
                  <a:solidFill>
                    <a:schemeClr val="tx2"/>
                  </a:solidFill>
                  <a:latin typeface="+mn-lt"/>
                  <a:ea typeface="+mn-ea"/>
                </a:rPr>
                <a:t>limited</a:t>
              </a:r>
              <a:endParaRPr lang="nl-NL" b="1" dirty="0">
                <a:solidFill>
                  <a:schemeClr val="tx2"/>
                </a:solidFill>
                <a:latin typeface="+mn-lt"/>
                <a:ea typeface="+mn-ea"/>
              </a:endParaRPr>
            </a:p>
            <a:p>
              <a:pPr eaLnBrk="1" hangingPunct="1"/>
              <a:r>
                <a:rPr lang="nl-NL" dirty="0">
                  <a:solidFill>
                    <a:schemeClr val="tx2"/>
                  </a:solidFill>
                  <a:latin typeface="+mn-lt"/>
                  <a:ea typeface="+mn-ea"/>
                </a:rPr>
                <a:t>(</a:t>
              </a:r>
              <a:r>
                <a:rPr lang="nl-NL" dirty="0" err="1">
                  <a:solidFill>
                    <a:schemeClr val="tx2"/>
                  </a:solidFill>
                  <a:latin typeface="+mn-lt"/>
                  <a:ea typeface="+mn-ea"/>
                </a:rPr>
                <a:t>several</a:t>
              </a:r>
              <a:r>
                <a:rPr lang="nl-NL" dirty="0">
                  <a:solidFill>
                    <a:schemeClr val="tx2"/>
                  </a:solidFill>
                  <a:latin typeface="+mn-lt"/>
                  <a:ea typeface="+mn-ea"/>
                </a:rPr>
                <a:t> </a:t>
              </a:r>
              <a:r>
                <a:rPr lang="nl-NL" dirty="0" err="1">
                  <a:solidFill>
                    <a:schemeClr val="tx2"/>
                  </a:solidFill>
                  <a:latin typeface="+mn-lt"/>
                  <a:ea typeface="+mn-ea"/>
                </a:rPr>
                <a:t>SNPs</a:t>
              </a:r>
              <a:r>
                <a:rPr lang="nl-NL" dirty="0">
                  <a:solidFill>
                    <a:schemeClr val="tx2"/>
                  </a:solidFill>
                  <a:latin typeface="+mn-lt"/>
                  <a:ea typeface="+mn-ea"/>
                </a:rPr>
                <a:t> </a:t>
              </a:r>
              <a:r>
                <a:rPr lang="nl-NL" dirty="0" err="1">
                  <a:solidFill>
                    <a:schemeClr val="tx2"/>
                  </a:solidFill>
                  <a:latin typeface="+mn-lt"/>
                  <a:ea typeface="+mn-ea"/>
                </a:rPr>
                <a:t>carry</a:t>
              </a:r>
              <a:r>
                <a:rPr lang="nl-NL" dirty="0">
                  <a:solidFill>
                    <a:schemeClr val="tx2"/>
                  </a:solidFill>
                  <a:latin typeface="+mn-lt"/>
                  <a:ea typeface="+mn-ea"/>
                </a:rPr>
                <a:t> </a:t>
              </a:r>
              <a:r>
                <a:rPr lang="nl-NL" dirty="0" err="1">
                  <a:solidFill>
                    <a:schemeClr val="tx2"/>
                  </a:solidFill>
                  <a:latin typeface="+mn-lt"/>
                  <a:ea typeface="+mn-ea"/>
                </a:rPr>
                <a:t>same</a:t>
              </a:r>
              <a:r>
                <a:rPr lang="nl-NL" dirty="0">
                  <a:solidFill>
                    <a:schemeClr val="tx2"/>
                  </a:solidFill>
                  <a:latin typeface="+mn-lt"/>
                  <a:ea typeface="+mn-ea"/>
                </a:rPr>
                <a:t> information)</a:t>
              </a:r>
              <a:endParaRPr lang="en-US" dirty="0">
                <a:solidFill>
                  <a:schemeClr val="tx2"/>
                </a:solidFill>
                <a:latin typeface="+mn-lt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99858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Tagging SNP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31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997361-D78E-431A-9E99-AA21FDFD0A2A}"/>
              </a:ext>
            </a:extLst>
          </p:cNvPr>
          <p:cNvSpPr txBox="1"/>
          <p:nvPr/>
        </p:nvSpPr>
        <p:spPr>
          <a:xfrm>
            <a:off x="418971" y="3192330"/>
            <a:ext cx="87307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0" dirty="0">
                <a:solidFill>
                  <a:schemeClr val="tx2"/>
                </a:solidFill>
              </a:rPr>
              <a:t>TGATGCCTTTGTTATCTACTCAAG</a:t>
            </a:r>
            <a:r>
              <a:rPr lang="en-GB" sz="2000" b="1" dirty="0">
                <a:solidFill>
                  <a:schemeClr val="tx2"/>
                </a:solidFill>
              </a:rPr>
              <a:t>A</a:t>
            </a:r>
            <a:r>
              <a:rPr lang="en-GB" sz="2000" b="0" dirty="0">
                <a:solidFill>
                  <a:schemeClr val="tx2"/>
                </a:solidFill>
              </a:rPr>
              <a:t>CAGGATGAGGACTGGGTAAGGAATG</a:t>
            </a:r>
            <a:r>
              <a:rPr lang="en-GB" sz="2000" dirty="0">
                <a:solidFill>
                  <a:schemeClr val="tx2"/>
                </a:solidFill>
              </a:rPr>
              <a:t> (ref)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1DFE76-2808-41E2-BEE9-EDDBA870B370}"/>
              </a:ext>
            </a:extLst>
          </p:cNvPr>
          <p:cNvSpPr txBox="1"/>
          <p:nvPr/>
        </p:nvSpPr>
        <p:spPr>
          <a:xfrm>
            <a:off x="418971" y="3625651"/>
            <a:ext cx="8701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0" dirty="0">
                <a:solidFill>
                  <a:schemeClr val="tx2"/>
                </a:solidFill>
              </a:rPr>
              <a:t>TGATGCCTTTGTTATCTACTCAAG</a:t>
            </a:r>
            <a:r>
              <a:rPr lang="en-GB" sz="2000" b="1" dirty="0">
                <a:solidFill>
                  <a:srgbClr val="990000"/>
                </a:solidFill>
              </a:rPr>
              <a:t>C</a:t>
            </a:r>
            <a:r>
              <a:rPr lang="en-GB" sz="2000" b="0" dirty="0">
                <a:solidFill>
                  <a:schemeClr val="tx2"/>
                </a:solidFill>
              </a:rPr>
              <a:t>CAGGATGAGGACTGGGTAAGGAATG</a:t>
            </a:r>
            <a:r>
              <a:rPr lang="en-GB" sz="2000" dirty="0">
                <a:solidFill>
                  <a:schemeClr val="tx2"/>
                </a:solidFill>
              </a:rPr>
              <a:t> (alt)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65A4DC-DB9B-4E8D-AEF4-2FB8149791BB}"/>
              </a:ext>
            </a:extLst>
          </p:cNvPr>
          <p:cNvSpPr txBox="1"/>
          <p:nvPr/>
        </p:nvSpPr>
        <p:spPr>
          <a:xfrm rot="19949535">
            <a:off x="3982986" y="2724459"/>
            <a:ext cx="1389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C0C61"/>
                </a:solidFill>
              </a:rPr>
              <a:t>rs756599860</a:t>
            </a:r>
            <a:endParaRPr lang="en-GB" sz="1400" dirty="0">
              <a:solidFill>
                <a:srgbClr val="0C0C6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368400-7AE0-425B-9981-F561D398BF6A}"/>
              </a:ext>
            </a:extLst>
          </p:cNvPr>
          <p:cNvSpPr txBox="1"/>
          <p:nvPr/>
        </p:nvSpPr>
        <p:spPr>
          <a:xfrm rot="19949535">
            <a:off x="6025092" y="2724459"/>
            <a:ext cx="1389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C0C61"/>
                </a:solidFill>
              </a:rPr>
              <a:t>rs779420060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806E5295-6F4F-4EA6-B5FE-4EC55F263DFD}"/>
              </a:ext>
            </a:extLst>
          </p:cNvPr>
          <p:cNvSpPr/>
          <p:nvPr/>
        </p:nvSpPr>
        <p:spPr bwMode="auto">
          <a:xfrm rot="19427892">
            <a:off x="5047227" y="1964829"/>
            <a:ext cx="1515492" cy="1496360"/>
          </a:xfrm>
          <a:prstGeom prst="arc">
            <a:avLst>
              <a:gd name="adj1" fmla="val 14155910"/>
              <a:gd name="adj2" fmla="val 1845768"/>
            </a:avLst>
          </a:prstGeom>
          <a:noFill/>
          <a:ln w="28575" cap="flat" cmpd="sng" algn="ctr">
            <a:solidFill>
              <a:srgbClr val="0C0C61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A546C8-CC00-47D2-B5E8-CA5BD656B4C7}"/>
              </a:ext>
            </a:extLst>
          </p:cNvPr>
          <p:cNvSpPr txBox="1"/>
          <p:nvPr/>
        </p:nvSpPr>
        <p:spPr>
          <a:xfrm>
            <a:off x="418971" y="3192330"/>
            <a:ext cx="8730723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2000" b="0" dirty="0">
                <a:solidFill>
                  <a:schemeClr val="tx2"/>
                </a:solidFill>
              </a:rPr>
              <a:t>TGATGCCTTTGTTATCTACTCAAG</a:t>
            </a:r>
            <a:r>
              <a:rPr lang="en-GB" sz="2000" b="1" dirty="0">
                <a:solidFill>
                  <a:schemeClr val="tx2"/>
                </a:solidFill>
              </a:rPr>
              <a:t>A</a:t>
            </a:r>
            <a:r>
              <a:rPr lang="en-GB" sz="2000" b="0" dirty="0">
                <a:solidFill>
                  <a:schemeClr val="tx2"/>
                </a:solidFill>
              </a:rPr>
              <a:t>CAGGATGAGGAC</a:t>
            </a:r>
            <a:r>
              <a:rPr lang="en-GB" sz="2000" dirty="0">
                <a:solidFill>
                  <a:schemeClr val="tx2"/>
                </a:solidFill>
              </a:rPr>
              <a:t>T</a:t>
            </a:r>
            <a:r>
              <a:rPr lang="en-GB" sz="2000" b="0" dirty="0">
                <a:solidFill>
                  <a:schemeClr val="tx2"/>
                </a:solidFill>
              </a:rPr>
              <a:t>GGGTAAGGAATG</a:t>
            </a:r>
            <a:r>
              <a:rPr lang="en-GB" sz="2000" dirty="0">
                <a:solidFill>
                  <a:schemeClr val="tx2"/>
                </a:solidFill>
              </a:rPr>
              <a:t> (ref)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BB94CC-34A8-4A7A-9DE3-D02F54268A7A}"/>
              </a:ext>
            </a:extLst>
          </p:cNvPr>
          <p:cNvSpPr txBox="1"/>
          <p:nvPr/>
        </p:nvSpPr>
        <p:spPr>
          <a:xfrm>
            <a:off x="418971" y="3625651"/>
            <a:ext cx="8701869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2000" b="0" dirty="0">
                <a:solidFill>
                  <a:schemeClr val="tx2"/>
                </a:solidFill>
              </a:rPr>
              <a:t>TGATGCCTTTGTTATCTACTCAAG</a:t>
            </a:r>
            <a:r>
              <a:rPr lang="en-GB" sz="2000" b="1" dirty="0">
                <a:solidFill>
                  <a:srgbClr val="990000"/>
                </a:solidFill>
              </a:rPr>
              <a:t>C</a:t>
            </a:r>
            <a:r>
              <a:rPr lang="en-GB" sz="2000" b="0" dirty="0">
                <a:solidFill>
                  <a:schemeClr val="tx2"/>
                </a:solidFill>
              </a:rPr>
              <a:t>CAGGATGAGGAC</a:t>
            </a:r>
            <a:r>
              <a:rPr lang="en-GB" sz="2000" dirty="0">
                <a:solidFill>
                  <a:srgbClr val="990000"/>
                </a:solidFill>
              </a:rPr>
              <a:t>C</a:t>
            </a:r>
            <a:r>
              <a:rPr lang="en-GB" sz="2000" b="0" dirty="0">
                <a:solidFill>
                  <a:schemeClr val="tx2"/>
                </a:solidFill>
              </a:rPr>
              <a:t>GGGTAAGGAATG</a:t>
            </a:r>
            <a:r>
              <a:rPr lang="en-GB" sz="2000" dirty="0">
                <a:solidFill>
                  <a:schemeClr val="tx2"/>
                </a:solidFill>
              </a:rPr>
              <a:t> (alt)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19A13C-482A-442D-8AB6-DB321446E01D}"/>
              </a:ext>
            </a:extLst>
          </p:cNvPr>
          <p:cNvCxnSpPr/>
          <p:nvPr/>
        </p:nvCxnSpPr>
        <p:spPr bwMode="auto">
          <a:xfrm>
            <a:off x="4158117" y="3523246"/>
            <a:ext cx="0" cy="17750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E6AC9FD-A69E-4BE8-BA97-BE329F54FA52}"/>
              </a:ext>
            </a:extLst>
          </p:cNvPr>
          <p:cNvCxnSpPr>
            <a:cxnSpLocks/>
          </p:cNvCxnSpPr>
          <p:nvPr/>
        </p:nvCxnSpPr>
        <p:spPr bwMode="auto">
          <a:xfrm>
            <a:off x="4880640" y="3535431"/>
            <a:ext cx="458941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CB109F-FCEC-48CF-AF16-37B7E495CB66}"/>
              </a:ext>
            </a:extLst>
          </p:cNvPr>
          <p:cNvCxnSpPr>
            <a:cxnSpLocks/>
          </p:cNvCxnSpPr>
          <p:nvPr/>
        </p:nvCxnSpPr>
        <p:spPr bwMode="auto">
          <a:xfrm>
            <a:off x="4880640" y="3976728"/>
            <a:ext cx="458941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1998FA-7D10-4F41-8662-79DE23B966A3}"/>
              </a:ext>
            </a:extLst>
          </p:cNvPr>
          <p:cNvCxnSpPr/>
          <p:nvPr/>
        </p:nvCxnSpPr>
        <p:spPr bwMode="auto">
          <a:xfrm>
            <a:off x="6210494" y="3523246"/>
            <a:ext cx="0" cy="17750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046190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animBg="1"/>
      <p:bldP spid="16" grpId="0" animBg="1"/>
      <p:bldP spid="1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1EB50DB-CA92-4357-A539-8A923D6A14E3}" type="slidenum">
              <a:rPr lang="en-GB" smtClean="0"/>
              <a:pPr>
                <a:defRPr/>
              </a:pPr>
              <a:t>32</a:t>
            </a:fld>
            <a:endParaRPr lang="en-GB" dirty="0"/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3D97A11-27EC-48F1-AD2A-F37D7F1C27B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AIMS of this lecture</a:t>
            </a:r>
            <a:endParaRPr lang="en-GB" altLang="en-US" sz="2800" b="0" dirty="0">
              <a:solidFill>
                <a:schemeClr val="tx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Rounded Rectangle 5"/>
          <p:cNvSpPr/>
          <p:nvPr/>
        </p:nvSpPr>
        <p:spPr bwMode="auto">
          <a:xfrm>
            <a:off x="827584" y="1916832"/>
            <a:ext cx="7488832" cy="1944216"/>
          </a:xfrm>
          <a:prstGeom prst="roundRect">
            <a:avLst>
              <a:gd name="adj" fmla="val 12434"/>
            </a:avLst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Understanding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genomic variation</a:t>
            </a: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, SNPs</a:t>
            </a:r>
          </a:p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Functional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relevant variation</a:t>
            </a:r>
            <a:endParaRPr lang="en-US" b="0" dirty="0">
              <a:solidFill>
                <a:srgbClr val="0C0C61"/>
              </a:solidFill>
              <a:latin typeface="Calibri" panose="020F0502020204030204" pitchFamily="34" charset="0"/>
            </a:endParaRPr>
          </a:p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Use of online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databases</a:t>
            </a:r>
          </a:p>
        </p:txBody>
      </p:sp>
      <p:sp>
        <p:nvSpPr>
          <p:cNvPr id="9" name="Rectangle 7"/>
          <p:cNvSpPr/>
          <p:nvPr/>
        </p:nvSpPr>
        <p:spPr bwMode="auto">
          <a:xfrm>
            <a:off x="899592" y="2132855"/>
            <a:ext cx="7344816" cy="1090029"/>
          </a:xfrm>
          <a:prstGeom prst="rect">
            <a:avLst/>
          </a:prstGeom>
          <a:solidFill>
            <a:schemeClr val="tx1">
              <a:alpha val="81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ahoma" charset="0"/>
            </a:endParaRP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fgeronde rechthoek 7"/>
          <p:cNvSpPr/>
          <p:nvPr/>
        </p:nvSpPr>
        <p:spPr bwMode="auto">
          <a:xfrm>
            <a:off x="683568" y="1124744"/>
            <a:ext cx="7776864" cy="3456384"/>
          </a:xfrm>
          <a:prstGeom prst="roundRect">
            <a:avLst>
              <a:gd name="adj" fmla="val 9044"/>
            </a:avLst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290" name="Text Box 3"/>
          <p:cNvSpPr txBox="1">
            <a:spLocks noChangeArrowheads="1"/>
          </p:cNvSpPr>
          <p:nvPr/>
        </p:nvSpPr>
        <p:spPr bwMode="auto">
          <a:xfrm>
            <a:off x="823664" y="1277466"/>
            <a:ext cx="7924800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9144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Consists of ~3.3 billion </a:t>
            </a:r>
            <a:r>
              <a:rPr lang="en-US" sz="2800" i="0" dirty="0" err="1">
                <a:solidFill>
                  <a:srgbClr val="0C0C61"/>
                </a:solidFill>
                <a:latin typeface="+mj-lt"/>
              </a:rPr>
              <a:t>basepairs</a:t>
            </a:r>
            <a:endParaRPr lang="en-US" sz="2800" i="0" dirty="0">
              <a:solidFill>
                <a:srgbClr val="0C0C61"/>
              </a:solidFill>
              <a:latin typeface="+mj-lt"/>
            </a:endParaRP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Whole-genome sequence equals ~825 Mb</a:t>
            </a: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Data storage requires Terabytes!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Online databases contain information on thousands of individuals and millions of polymorphisms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Human Genome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33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9" name="Picture 4" descr="SNPp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435" y="5443736"/>
            <a:ext cx="846584" cy="84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7" descr="seattle_SNP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822" y="4758550"/>
            <a:ext cx="2344386" cy="1839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8" descr="entrez_gen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88" y="4077072"/>
            <a:ext cx="4819016" cy="5426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03618">
            <a:off x="6787583" y="4835582"/>
            <a:ext cx="1679189" cy="16791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C85D5D6-A98E-4E3B-BE5E-3B22C7B9E39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013" t="28418" r="27162" b="20777"/>
          <a:stretch/>
        </p:blipFill>
        <p:spPr>
          <a:xfrm>
            <a:off x="106541" y="4787206"/>
            <a:ext cx="2604698" cy="16939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l="16322" t="12422" r="15052" b="6140"/>
          <a:stretch>
            <a:fillRect/>
          </a:stretch>
        </p:blipFill>
        <p:spPr bwMode="auto">
          <a:xfrm>
            <a:off x="611644" y="1042720"/>
            <a:ext cx="7920712" cy="52845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Example case – UCSC Genome Browser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34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Left Arrow 8"/>
          <p:cNvSpPr/>
          <p:nvPr/>
        </p:nvSpPr>
        <p:spPr bwMode="auto">
          <a:xfrm rot="2877194">
            <a:off x="3278741" y="2007463"/>
            <a:ext cx="792088" cy="360040"/>
          </a:xfrm>
          <a:prstGeom prst="lef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ahoma" charset="0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Surplus of information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35</a:t>
            </a:fld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8" name="Group 5"/>
          <p:cNvGrpSpPr/>
          <p:nvPr/>
        </p:nvGrpSpPr>
        <p:grpSpPr>
          <a:xfrm>
            <a:off x="1223628" y="1192684"/>
            <a:ext cx="6696744" cy="2749664"/>
            <a:chOff x="1691680" y="1628800"/>
            <a:chExt cx="5834741" cy="2749664"/>
          </a:xfrm>
        </p:grpSpPr>
        <p:sp>
          <p:nvSpPr>
            <p:cNvPr id="9" name="Rounded Rectangle 6"/>
            <p:cNvSpPr/>
            <p:nvPr/>
          </p:nvSpPr>
          <p:spPr bwMode="auto">
            <a:xfrm>
              <a:off x="1691680" y="1628800"/>
              <a:ext cx="5834741" cy="2380332"/>
            </a:xfrm>
            <a:prstGeom prst="roundRect">
              <a:avLst>
                <a:gd name="adj" fmla="val 9637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2400" b="1" i="0" u="none" strike="noStrike" cap="none" normalizeH="0" baseline="0">
                <a:ln>
                  <a:noFill/>
                </a:ln>
                <a:solidFill>
                  <a:srgbClr val="0C0C61"/>
                </a:solidFill>
                <a:effectLst/>
                <a:latin typeface="Tahoma" charset="0"/>
              </a:endParaRPr>
            </a:p>
          </p:txBody>
        </p:sp>
        <p:sp>
          <p:nvSpPr>
            <p:cNvPr id="10" name="TextBox 7"/>
            <p:cNvSpPr txBox="1"/>
            <p:nvPr/>
          </p:nvSpPr>
          <p:spPr>
            <a:xfrm>
              <a:off x="1763688" y="1700808"/>
              <a:ext cx="5688632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/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Filter information by: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Population of interest (CEU, CHB+JPT, etc.)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Chromosome</a:t>
              </a:r>
              <a:r>
                <a:rPr lang="en-GB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 / locus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Gene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Intronic</a:t>
              </a: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 / Exonic / </a:t>
              </a:r>
              <a:r>
                <a:rPr lang="en-US" b="0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Promotor</a:t>
              </a: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 / 5’ UTR/…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Basepair</a:t>
              </a:r>
              <a:endParaRPr lang="en-US" b="0" dirty="0">
                <a:solidFill>
                  <a:srgbClr val="0C0C61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11" name="Group 8"/>
          <p:cNvGrpSpPr/>
          <p:nvPr/>
        </p:nvGrpSpPr>
        <p:grpSpPr>
          <a:xfrm>
            <a:off x="1225296" y="4154304"/>
            <a:ext cx="6693408" cy="1506944"/>
            <a:chOff x="1691680" y="1628800"/>
            <a:chExt cx="5981835" cy="1506944"/>
          </a:xfrm>
        </p:grpSpPr>
        <p:sp>
          <p:nvSpPr>
            <p:cNvPr id="12" name="Rounded Rectangle 9"/>
            <p:cNvSpPr/>
            <p:nvPr/>
          </p:nvSpPr>
          <p:spPr bwMode="auto">
            <a:xfrm>
              <a:off x="1691680" y="1628800"/>
              <a:ext cx="5981835" cy="1506944"/>
            </a:xfrm>
            <a:prstGeom prst="roundRect">
              <a:avLst>
                <a:gd name="adj" fmla="val 11058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2400" b="1" i="0" u="none" strike="noStrike" cap="none" normalizeH="0" baseline="0">
                <a:ln>
                  <a:noFill/>
                </a:ln>
                <a:solidFill>
                  <a:srgbClr val="0C0C61"/>
                </a:solidFill>
                <a:effectLst/>
                <a:latin typeface="Tahoma" charset="0"/>
              </a:endParaRPr>
            </a:p>
          </p:txBody>
        </p:sp>
        <p:sp>
          <p:nvSpPr>
            <p:cNvPr id="13" name="TextBox 10"/>
            <p:cNvSpPr txBox="1"/>
            <p:nvPr/>
          </p:nvSpPr>
          <p:spPr>
            <a:xfrm>
              <a:off x="1763688" y="1700808"/>
              <a:ext cx="576273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/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(Some) criteria for disease relevant SNPs: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If exonic:  non-synonymous; damaging?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If not: in regulatory element?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GB" altLang="en-US" sz="280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Example case - Genome Browser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36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73"/>
          <a:stretch/>
        </p:blipFill>
        <p:spPr bwMode="auto">
          <a:xfrm>
            <a:off x="1008012" y="1174998"/>
            <a:ext cx="7164388" cy="506231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Oval 4"/>
          <p:cNvSpPr>
            <a:spLocks noChangeArrowheads="1"/>
          </p:cNvSpPr>
          <p:nvPr/>
        </p:nvSpPr>
        <p:spPr bwMode="auto">
          <a:xfrm>
            <a:off x="6885365" y="2693462"/>
            <a:ext cx="719137" cy="762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Oval 5"/>
          <p:cNvSpPr>
            <a:spLocks noChangeArrowheads="1"/>
          </p:cNvSpPr>
          <p:nvPr/>
        </p:nvSpPr>
        <p:spPr bwMode="auto">
          <a:xfrm>
            <a:off x="2270502" y="2693462"/>
            <a:ext cx="1219200" cy="762000"/>
          </a:xfrm>
          <a:prstGeom prst="ellipse">
            <a:avLst/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984662"/>
            <a:ext cx="6705600" cy="542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GB" altLang="en-US" sz="280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Example case - Genome Graphs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37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Left Arrow 8"/>
          <p:cNvSpPr/>
          <p:nvPr/>
        </p:nvSpPr>
        <p:spPr bwMode="auto">
          <a:xfrm rot="2877194">
            <a:off x="7377428" y="1935457"/>
            <a:ext cx="792088" cy="360040"/>
          </a:xfrm>
          <a:prstGeom prst="lef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ahoma" charset="0"/>
            </a:endParaRPr>
          </a:p>
        </p:txBody>
      </p:sp>
      <p:sp>
        <p:nvSpPr>
          <p:cNvPr id="13" name="Left Arrow 9"/>
          <p:cNvSpPr/>
          <p:nvPr/>
        </p:nvSpPr>
        <p:spPr bwMode="auto">
          <a:xfrm rot="2877194">
            <a:off x="6434649" y="5319832"/>
            <a:ext cx="792088" cy="360040"/>
          </a:xfrm>
          <a:prstGeom prst="lef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ahoma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GB" altLang="en-US" sz="280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Example - Gene sorter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38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1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0604" y="1093748"/>
            <a:ext cx="6400800" cy="145573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9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99"/>
          <a:stretch/>
        </p:blipFill>
        <p:spPr bwMode="auto">
          <a:xfrm>
            <a:off x="364540" y="2693948"/>
            <a:ext cx="8391525" cy="361156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Connector 8"/>
          <p:cNvCxnSpPr/>
          <p:nvPr/>
        </p:nvCxnSpPr>
        <p:spPr bwMode="auto">
          <a:xfrm>
            <a:off x="1516668" y="2167147"/>
            <a:ext cx="338437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GB" altLang="en-US" sz="280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Description and known literature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39</a:t>
            </a:fld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14" name="Group 5"/>
          <p:cNvGrpSpPr/>
          <p:nvPr/>
        </p:nvGrpSpPr>
        <p:grpSpPr>
          <a:xfrm>
            <a:off x="971600" y="1543432"/>
            <a:ext cx="7272808" cy="3109704"/>
            <a:chOff x="1691680" y="1628800"/>
            <a:chExt cx="6269243" cy="3109704"/>
          </a:xfrm>
        </p:grpSpPr>
        <p:sp>
          <p:nvSpPr>
            <p:cNvPr id="15" name="Rounded Rectangle 6"/>
            <p:cNvSpPr/>
            <p:nvPr/>
          </p:nvSpPr>
          <p:spPr bwMode="auto">
            <a:xfrm>
              <a:off x="1691680" y="1628800"/>
              <a:ext cx="6269243" cy="2749664"/>
            </a:xfrm>
            <a:prstGeom prst="roundRect">
              <a:avLst>
                <a:gd name="adj" fmla="val 9637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2400" b="1" i="0" u="none" strike="noStrike" cap="none" normalizeH="0" baseline="0">
                <a:ln>
                  <a:noFill/>
                </a:ln>
                <a:solidFill>
                  <a:srgbClr val="0C0C61"/>
                </a:solidFill>
                <a:effectLst/>
                <a:latin typeface="Tahoma" charset="0"/>
              </a:endParaRPr>
            </a:p>
          </p:txBody>
        </p:sp>
        <p:sp>
          <p:nvSpPr>
            <p:cNvPr id="16" name="TextBox 7"/>
            <p:cNvSpPr txBox="1"/>
            <p:nvPr/>
          </p:nvSpPr>
          <p:spPr>
            <a:xfrm>
              <a:off x="1763687" y="1691516"/>
              <a:ext cx="6197236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Gene function 		</a:t>
              </a:r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NCBI / OMIM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Literature 			</a:t>
              </a:r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PubMed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Expression			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eQTLs			</a:t>
              </a:r>
              <a:r>
                <a:rPr lang="en-US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Genevar</a:t>
              </a:r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 / </a:t>
              </a:r>
              <a:r>
                <a:rPr lang="en-US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GTEx</a:t>
              </a:r>
              <a:endParaRPr lang="en-US" dirty="0">
                <a:solidFill>
                  <a:srgbClr val="0C0C61"/>
                </a:solidFill>
                <a:latin typeface="Calibri" panose="020F0502020204030204" pitchFamily="34" charset="0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Tissue of interest	</a:t>
              </a:r>
              <a:r>
                <a:rPr lang="en-US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BioGPS</a:t>
              </a:r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 / </a:t>
              </a:r>
              <a:r>
                <a:rPr lang="en-US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GTEx</a:t>
              </a:r>
              <a:endParaRPr lang="en-US" dirty="0">
                <a:solidFill>
                  <a:srgbClr val="0C0C61"/>
                </a:solidFill>
                <a:latin typeface="Calibri" panose="020F0502020204030204" pitchFamily="34" charset="0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Alternative splicing</a:t>
              </a:r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	Ensembl / </a:t>
              </a:r>
              <a:r>
                <a:rPr lang="en-US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GTEx</a:t>
              </a:r>
              <a:endParaRPr lang="en-US" dirty="0">
                <a:solidFill>
                  <a:srgbClr val="0C0C61"/>
                </a:solidFill>
                <a:latin typeface="Calibri" panose="020F0502020204030204" pitchFamily="34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Known genetic variation	</a:t>
              </a:r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UCSC / </a:t>
              </a:r>
              <a:r>
                <a:rPr lang="en-US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HaploReg</a:t>
              </a:r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 / </a:t>
              </a:r>
              <a:r>
                <a:rPr lang="en-US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SNPper</a:t>
              </a:r>
              <a:endParaRPr lang="en-US" b="0" dirty="0">
                <a:solidFill>
                  <a:srgbClr val="0C0C61"/>
                </a:solidFill>
                <a:latin typeface="Calibri" panose="020F0502020204030204" pitchFamily="34" charset="0"/>
              </a:endParaRPr>
            </a:p>
            <a:p>
              <a:pPr lvl="1"/>
              <a:r>
                <a:rPr lang="en-US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				</a:t>
              </a:r>
              <a:endParaRPr lang="en-US" dirty="0">
                <a:solidFill>
                  <a:srgbClr val="0C0C61"/>
                </a:solidFill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fgeronde rechthoek 7"/>
          <p:cNvSpPr/>
          <p:nvPr/>
        </p:nvSpPr>
        <p:spPr bwMode="auto">
          <a:xfrm>
            <a:off x="683568" y="1412776"/>
            <a:ext cx="7776864" cy="3456384"/>
          </a:xfrm>
          <a:prstGeom prst="roundRect">
            <a:avLst>
              <a:gd name="adj" fmla="val 9044"/>
            </a:avLst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290" name="Text Box 3"/>
          <p:cNvSpPr txBox="1">
            <a:spLocks noChangeArrowheads="1"/>
          </p:cNvSpPr>
          <p:nvPr/>
        </p:nvSpPr>
        <p:spPr bwMode="auto">
          <a:xfrm>
            <a:off x="609600" y="1490697"/>
            <a:ext cx="7924800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9144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Consists of ~3.3 billion </a:t>
            </a:r>
            <a:r>
              <a:rPr lang="en-US" sz="2800" i="0" dirty="0" err="1">
                <a:solidFill>
                  <a:srgbClr val="0C0C61"/>
                </a:solidFill>
                <a:latin typeface="+mj-lt"/>
              </a:rPr>
              <a:t>basepairs</a:t>
            </a:r>
            <a:endParaRPr lang="en-US" sz="2800" i="0" dirty="0">
              <a:solidFill>
                <a:srgbClr val="0C0C61"/>
              </a:solidFill>
              <a:latin typeface="+mj-lt"/>
            </a:endParaRP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Total ~20,000 protein-coding genes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Human Genome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4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C7B3CF0-9013-4200-B4EF-C927152C2C21}"/>
              </a:ext>
            </a:extLst>
          </p:cNvPr>
          <p:cNvSpPr/>
          <p:nvPr/>
        </p:nvSpPr>
        <p:spPr bwMode="auto">
          <a:xfrm>
            <a:off x="6012160" y="3140968"/>
            <a:ext cx="2232248" cy="1584176"/>
          </a:xfrm>
          <a:prstGeom prst="roundRect">
            <a:avLst>
              <a:gd name="adj" fmla="val 13027"/>
            </a:avLst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EF27CB5-2BD6-4D23-A1EF-4312603F42DB}"/>
              </a:ext>
            </a:extLst>
          </p:cNvPr>
          <p:cNvSpPr/>
          <p:nvPr/>
        </p:nvSpPr>
        <p:spPr bwMode="auto">
          <a:xfrm>
            <a:off x="953108" y="1124744"/>
            <a:ext cx="7237784" cy="5256584"/>
          </a:xfrm>
          <a:prstGeom prst="roundRect">
            <a:avLst>
              <a:gd name="adj" fmla="val 10049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B07A25-6B65-43B2-A38B-E7ADF6BB2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504" y="2063602"/>
            <a:ext cx="6927529" cy="392188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514B9CB-D667-4FC9-A5B9-00716EC9F723}"/>
              </a:ext>
            </a:extLst>
          </p:cNvPr>
          <p:cNvSpPr txBox="1"/>
          <p:nvPr/>
        </p:nvSpPr>
        <p:spPr>
          <a:xfrm>
            <a:off x="1167213" y="6574795"/>
            <a:ext cx="46794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nl-NL"/>
            </a:defPPr>
            <a:lvl1pPr>
              <a:defRPr sz="1100" b="0">
                <a:solidFill>
                  <a:srgbClr val="0C0C61"/>
                </a:solidFill>
              </a:defRPr>
            </a:lvl1pPr>
          </a:lstStyle>
          <a:p>
            <a:r>
              <a:rPr lang="nl-NL" dirty="0"/>
              <a:t>Willyard 2018; </a:t>
            </a:r>
            <a:r>
              <a:rPr lang="nl-NL" dirty="0" err="1"/>
              <a:t>Pertea</a:t>
            </a:r>
            <a:r>
              <a:rPr lang="nl-NL" dirty="0"/>
              <a:t> </a:t>
            </a:r>
            <a:r>
              <a:rPr lang="nl-NL" i="1" dirty="0"/>
              <a:t>et al </a:t>
            </a:r>
            <a:r>
              <a:rPr lang="nl-NL" dirty="0"/>
              <a:t>2018, </a:t>
            </a:r>
            <a:r>
              <a:rPr lang="pt-BR" dirty="0"/>
              <a:t>doi: http://dx.doi.org/10.1101/332825</a:t>
            </a:r>
            <a:endParaRPr lang="nl-NL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GB" altLang="en-US" sz="280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NCBI – </a:t>
            </a:r>
            <a:r>
              <a:rPr lang="en-GB" altLang="en-US" sz="2800" dirty="0" err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Entrez</a:t>
            </a:r>
            <a:r>
              <a:rPr lang="en-GB" altLang="en-US" sz="280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Gene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40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3" b="28423"/>
          <a:stretch/>
        </p:blipFill>
        <p:spPr bwMode="auto">
          <a:xfrm>
            <a:off x="1098291" y="1435405"/>
            <a:ext cx="6930093" cy="379379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3735245" y="5539861"/>
            <a:ext cx="1656184" cy="481427"/>
            <a:chOff x="1691680" y="1700808"/>
            <a:chExt cx="1616856" cy="481427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691680" y="1700808"/>
              <a:ext cx="1546558" cy="481427"/>
            </a:xfrm>
            <a:prstGeom prst="roundRect">
              <a:avLst>
                <a:gd name="adj" fmla="val 18116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2400" b="1" i="0" u="none" strike="noStrike" cap="none" normalizeH="0" baseline="0">
                <a:ln>
                  <a:noFill/>
                </a:ln>
                <a:solidFill>
                  <a:srgbClr val="0C0C61"/>
                </a:solidFill>
                <a:effectLst/>
                <a:latin typeface="Tahoma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763689" y="1700808"/>
              <a:ext cx="15448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GeneRIFs</a:t>
              </a:r>
              <a:r>
                <a:rPr lang="en-US" dirty="0">
                  <a:solidFill>
                    <a:srgbClr val="0C0C61"/>
                  </a:solidFill>
                  <a:latin typeface="Calibri" panose="020F0502020204030204" pitchFamily="34" charset="0"/>
                </a:rPr>
                <a:t>!</a:t>
              </a:r>
            </a:p>
          </p:txBody>
        </p:sp>
      </p:grpSp>
      <p:sp>
        <p:nvSpPr>
          <p:cNvPr id="11" name="Tekstvak 10"/>
          <p:cNvSpPr txBox="1"/>
          <p:nvPr/>
        </p:nvSpPr>
        <p:spPr>
          <a:xfrm>
            <a:off x="3066620" y="6093296"/>
            <a:ext cx="3010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rgbClr val="0C0C61"/>
                </a:solidFill>
                <a:latin typeface="+mj-lt"/>
              </a:rPr>
              <a:t>Gene Reference into Function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GB" altLang="en-US" sz="280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Literature - </a:t>
            </a:r>
            <a:r>
              <a:rPr lang="en-GB" altLang="en-US" sz="2800" dirty="0" err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PubMed</a:t>
            </a:r>
            <a:endParaRPr lang="en-GB" altLang="en-US" sz="2800" dirty="0">
              <a:solidFill>
                <a:schemeClr val="tx1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41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81" b="10292"/>
          <a:stretch/>
        </p:blipFill>
        <p:spPr bwMode="auto">
          <a:xfrm>
            <a:off x="861048" y="1052736"/>
            <a:ext cx="7455368" cy="524192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42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altLang="en-US" sz="280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Known genetic variation - </a:t>
            </a:r>
            <a:r>
              <a:rPr lang="en-US" altLang="en-US" sz="2800" dirty="0" err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HaploREG</a:t>
            </a:r>
            <a:endParaRPr lang="en-GB" altLang="en-US" sz="2800" dirty="0">
              <a:solidFill>
                <a:schemeClr val="tx1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666" r="5104" b="21001"/>
          <a:stretch/>
        </p:blipFill>
        <p:spPr bwMode="auto">
          <a:xfrm>
            <a:off x="120087" y="3717032"/>
            <a:ext cx="8916409" cy="201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5"/>
          <p:cNvGrpSpPr/>
          <p:nvPr/>
        </p:nvGrpSpPr>
        <p:grpSpPr>
          <a:xfrm>
            <a:off x="3275856" y="1196752"/>
            <a:ext cx="2958618" cy="2376264"/>
            <a:chOff x="1691680" y="1628800"/>
            <a:chExt cx="5917236" cy="2376264"/>
          </a:xfrm>
        </p:grpSpPr>
        <p:sp>
          <p:nvSpPr>
            <p:cNvPr id="18" name="Rounded Rectangle 6"/>
            <p:cNvSpPr/>
            <p:nvPr/>
          </p:nvSpPr>
          <p:spPr bwMode="auto">
            <a:xfrm>
              <a:off x="1691680" y="1628800"/>
              <a:ext cx="5917236" cy="2376264"/>
            </a:xfrm>
            <a:prstGeom prst="roundRect">
              <a:avLst>
                <a:gd name="adj" fmla="val 15719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0488" tIns="44450" rIns="90488" bIns="4445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2000" b="1" i="0" u="none" strike="noStrike" cap="none" normalizeH="0" baseline="0">
                <a:ln>
                  <a:noFill/>
                </a:ln>
                <a:solidFill>
                  <a:srgbClr val="0C0C61"/>
                </a:solidFill>
                <a:effectLst/>
                <a:latin typeface="Tahoma" charset="0"/>
              </a:endParaRPr>
            </a:p>
          </p:txBody>
        </p:sp>
        <p:sp>
          <p:nvSpPr>
            <p:cNvPr id="19" name="TextBox 7"/>
            <p:cNvSpPr txBox="1"/>
            <p:nvPr/>
          </p:nvSpPr>
          <p:spPr>
            <a:xfrm>
              <a:off x="1887672" y="1700808"/>
              <a:ext cx="5688632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SNPs in LD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Alleles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Population frequencies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Protein binding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b="0" dirty="0" err="1">
                  <a:solidFill>
                    <a:srgbClr val="0C0C61"/>
                  </a:solidFill>
                  <a:latin typeface="Calibri" panose="020F0502020204030204" pitchFamily="34" charset="0"/>
                </a:rPr>
                <a:t>DNAse</a:t>
              </a:r>
              <a:r>
                <a:rPr lang="en-US" sz="2000" b="0" dirty="0">
                  <a:solidFill>
                    <a:srgbClr val="0C0C61"/>
                  </a:solidFill>
                  <a:latin typeface="Calibri" panose="020F0502020204030204" pitchFamily="34" charset="0"/>
                </a:rPr>
                <a:t> sensitivity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0C0C61"/>
                  </a:solidFill>
                  <a:latin typeface="Calibri" panose="020F0502020204030204" pitchFamily="34" charset="0"/>
                </a:rPr>
                <a:t>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0271344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fgeronde rechthoek 7"/>
          <p:cNvSpPr/>
          <p:nvPr/>
        </p:nvSpPr>
        <p:spPr bwMode="auto">
          <a:xfrm>
            <a:off x="683568" y="959748"/>
            <a:ext cx="7776864" cy="2664296"/>
          </a:xfrm>
          <a:prstGeom prst="roundRect">
            <a:avLst>
              <a:gd name="adj" fmla="val 9044"/>
            </a:avLst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2771" name="Text Box 3"/>
          <p:cNvSpPr txBox="1">
            <a:spLocks noChangeArrowheads="1"/>
          </p:cNvSpPr>
          <p:nvPr/>
        </p:nvSpPr>
        <p:spPr bwMode="auto">
          <a:xfrm>
            <a:off x="926668" y="1105197"/>
            <a:ext cx="792480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No direct information mRNA or protein consequences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 err="1">
                <a:solidFill>
                  <a:srgbClr val="0C0C61"/>
                </a:solidFill>
                <a:latin typeface="+mj-lt"/>
              </a:rPr>
              <a:t>Focussed</a:t>
            </a:r>
            <a:r>
              <a:rPr lang="en-US" sz="2800" i="0" dirty="0">
                <a:solidFill>
                  <a:srgbClr val="0C0C61"/>
                </a:solidFill>
                <a:latin typeface="+mj-lt"/>
              </a:rPr>
              <a:t> on regional variation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Submit (list of) SNPs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GB" altLang="en-US" sz="280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Known genetic variation - </a:t>
            </a:r>
            <a:r>
              <a:rPr lang="en-GB" altLang="en-US" sz="2800" dirty="0" err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LDlink</a:t>
            </a:r>
            <a:endParaRPr lang="en-GB" altLang="en-US" sz="2800" dirty="0">
              <a:solidFill>
                <a:schemeClr val="tx1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43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8D4447-D5B6-49B5-9D5F-39B457CAD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549" y="1155414"/>
            <a:ext cx="6360152" cy="52238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fgeronde rechthoek 8"/>
          <p:cNvSpPr/>
          <p:nvPr/>
        </p:nvSpPr>
        <p:spPr bwMode="auto">
          <a:xfrm>
            <a:off x="683568" y="4509120"/>
            <a:ext cx="7776864" cy="864096"/>
          </a:xfrm>
          <a:prstGeom prst="roundRect">
            <a:avLst>
              <a:gd name="adj" fmla="val 9044"/>
            </a:avLst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8" name="Afgeronde rechthoek 7"/>
          <p:cNvSpPr/>
          <p:nvPr/>
        </p:nvSpPr>
        <p:spPr bwMode="auto">
          <a:xfrm>
            <a:off x="683568" y="1196752"/>
            <a:ext cx="7776864" cy="2880320"/>
          </a:xfrm>
          <a:prstGeom prst="roundRect">
            <a:avLst>
              <a:gd name="adj" fmla="val 9044"/>
            </a:avLst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43011" name="Text Box 3"/>
          <p:cNvSpPr txBox="1">
            <a:spLocks noChangeArrowheads="1"/>
          </p:cNvSpPr>
          <p:nvPr/>
        </p:nvSpPr>
        <p:spPr bwMode="auto">
          <a:xfrm>
            <a:off x="751656" y="1309985"/>
            <a:ext cx="7924800" cy="4031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Check for redundancy (LD):</a:t>
            </a:r>
          </a:p>
          <a:p>
            <a:pPr lvl="1" eaLnBrk="1" hangingPunct="1">
              <a:spcBef>
                <a:spcPct val="50000"/>
              </a:spcBef>
              <a:buFontTx/>
              <a:buChar char="•"/>
            </a:pPr>
            <a:r>
              <a:rPr lang="en-US" sz="2400" i="0" dirty="0" err="1">
                <a:solidFill>
                  <a:srgbClr val="0C0C61"/>
                </a:solidFill>
                <a:latin typeface="+mj-lt"/>
              </a:rPr>
              <a:t>Ldlink</a:t>
            </a:r>
            <a:r>
              <a:rPr lang="en-US" sz="2400" i="0" dirty="0">
                <a:solidFill>
                  <a:srgbClr val="0C0C61"/>
                </a:solidFill>
                <a:latin typeface="+mj-lt"/>
              </a:rPr>
              <a:t>, </a:t>
            </a:r>
            <a:r>
              <a:rPr lang="en-US" sz="2400" i="0" dirty="0" err="1">
                <a:solidFill>
                  <a:srgbClr val="0C0C61"/>
                </a:solidFill>
                <a:latin typeface="+mj-lt"/>
              </a:rPr>
              <a:t>HaploReg</a:t>
            </a:r>
            <a:endParaRPr lang="en-US" sz="2400" i="0" dirty="0">
              <a:solidFill>
                <a:srgbClr val="0C0C61"/>
              </a:solidFill>
              <a:latin typeface="+mj-lt"/>
            </a:endParaRPr>
          </a:p>
          <a:p>
            <a:pPr lvl="1" eaLnBrk="1" hangingPunct="1">
              <a:spcBef>
                <a:spcPct val="50000"/>
              </a:spcBef>
              <a:buFontTx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Design assay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US" sz="2000" i="0" dirty="0">
                <a:solidFill>
                  <a:srgbClr val="0C0C61"/>
                </a:solidFill>
                <a:latin typeface="+mj-lt"/>
              </a:rPr>
              <a:t>If unsuccessful, use alternative SNPs (based on LD)</a:t>
            </a:r>
          </a:p>
          <a:p>
            <a:pPr lvl="1" eaLnBrk="1" hangingPunct="1">
              <a:spcBef>
                <a:spcPct val="50000"/>
              </a:spcBef>
              <a:buFontTx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Measure SNPs</a:t>
            </a:r>
          </a:p>
          <a:p>
            <a:pPr lvl="1" eaLnBrk="1" hangingPunct="1">
              <a:spcBef>
                <a:spcPct val="50000"/>
              </a:spcBef>
              <a:buFontTx/>
              <a:buChar char="•"/>
            </a:pPr>
            <a:endParaRPr lang="en-US" sz="2400" i="0" dirty="0">
              <a:solidFill>
                <a:srgbClr val="0C0C61"/>
              </a:solidFill>
              <a:latin typeface="+mj-lt"/>
            </a:endParaRPr>
          </a:p>
          <a:p>
            <a:pPr marL="465138" lvl="1" indent="-465138" eaLnBrk="1" hangingPunct="1">
              <a:spcBef>
                <a:spcPct val="50000"/>
              </a:spcBef>
              <a:buFontTx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Determine functionality: </a:t>
            </a:r>
            <a:r>
              <a:rPr lang="en-US" sz="3600" i="0" dirty="0">
                <a:solidFill>
                  <a:srgbClr val="0C0C61"/>
                </a:solidFill>
                <a:latin typeface="+mj-lt"/>
              </a:rPr>
              <a:t>wet lab!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Subsequent steps</a:t>
            </a:r>
            <a:endParaRPr lang="en-GB" altLang="en-US" sz="2800" b="0" dirty="0">
              <a:solidFill>
                <a:schemeClr val="tx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44</a:t>
            </a:fld>
            <a:endParaRPr lang="en-GB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altLang="en-US" sz="2800" dirty="0">
                <a:latin typeface="Calibri" panose="020F0502020204030204" pitchFamily="34" charset="0"/>
              </a:rPr>
              <a:t>Questions</a:t>
            </a:r>
            <a:endParaRPr lang="en-GB" altLang="en-US" sz="2800" b="0" dirty="0">
              <a:solidFill>
                <a:schemeClr val="tx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hthoek 5"/>
          <p:cNvSpPr/>
          <p:nvPr/>
        </p:nvSpPr>
        <p:spPr>
          <a:xfrm>
            <a:off x="2112031" y="2420888"/>
            <a:ext cx="49199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5400" b="1" i="0" u="none" strike="noStrike" kern="0" cap="none" spc="50" normalizeH="0" baseline="0" noProof="0" dirty="0">
                <a:ln w="11430"/>
                <a:gradFill>
                  <a:gsLst>
                    <a:gs pos="25000">
                      <a:srgbClr val="117FE4">
                        <a:satMod val="155000"/>
                      </a:srgbClr>
                    </a:gs>
                    <a:gs pos="100000">
                      <a:srgbClr val="117FE4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uLnTx/>
                <a:uFillTx/>
                <a:latin typeface="Segoe Script" pitchFamily="34" charset="0"/>
              </a:rPr>
              <a:t>QUESTIONS?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45</a:t>
            </a:fld>
            <a:endParaRPr lang="en-GB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2134791" y="2092629"/>
            <a:ext cx="5866209" cy="926809"/>
          </a:xfrm>
        </p:spPr>
        <p:txBody>
          <a:bodyPr/>
          <a:lstStyle/>
          <a:p>
            <a:pPr eaLnBrk="1" hangingPunct="1">
              <a:defRPr/>
            </a:pPr>
            <a:r>
              <a:rPr lang="en-US" sz="2250" dirty="0">
                <a:latin typeface="Calibri" panose="020F0502020204030204" pitchFamily="34" charset="0"/>
              </a:rPr>
              <a:t>Finding genes in practice</a:t>
            </a:r>
            <a:endParaRPr lang="en-US" dirty="0"/>
          </a:p>
        </p:txBody>
      </p:sp>
      <p:sp>
        <p:nvSpPr>
          <p:cNvPr id="10" name="Tijdelijke aanduiding voor inhoud 9"/>
          <p:cNvSpPr>
            <a:spLocks noGrp="1"/>
          </p:cNvSpPr>
          <p:nvPr>
            <p:ph idx="11"/>
          </p:nvPr>
        </p:nvSpPr>
        <p:spPr>
          <a:xfrm>
            <a:off x="2121695" y="4494611"/>
            <a:ext cx="5204612" cy="310753"/>
          </a:xfrm>
        </p:spPr>
        <p:txBody>
          <a:bodyPr/>
          <a:lstStyle/>
          <a:p>
            <a:pPr eaLnBrk="1" hangingPunct="1">
              <a:spcBef>
                <a:spcPts val="0"/>
              </a:spcBef>
              <a:defRPr/>
            </a:pPr>
            <a:r>
              <a:rPr lang="en-US" dirty="0" err="1"/>
              <a:t>Yolande</a:t>
            </a:r>
            <a:r>
              <a:rPr lang="en-US" dirty="0"/>
              <a:t> F. M. Ramos</a:t>
            </a:r>
          </a:p>
          <a:p>
            <a:pPr eaLnBrk="1" hangingPunct="1">
              <a:spcBef>
                <a:spcPts val="0"/>
              </a:spcBef>
              <a:defRPr/>
            </a:pPr>
            <a:r>
              <a:rPr lang="en-US" dirty="0"/>
              <a:t>y.f.m.ramos@lumc.nl</a:t>
            </a:r>
          </a:p>
          <a:p>
            <a:pPr eaLnBrk="1" hangingPunct="1">
              <a:spcBef>
                <a:spcPts val="0"/>
              </a:spcBef>
              <a:defRPr/>
            </a:pPr>
            <a:r>
              <a:rPr lang="en-US" dirty="0"/>
              <a:t>Molecular Epidemiology</a:t>
            </a:r>
            <a:endParaRPr lang="en-GB" dirty="0"/>
          </a:p>
          <a:p>
            <a:pPr eaLnBrk="1" hangingPunct="1">
              <a:spcBef>
                <a:spcPts val="0"/>
              </a:spcBef>
              <a:defRPr/>
            </a:pPr>
            <a:r>
              <a:rPr lang="en-US" sz="1350" cap="all" dirty="0">
                <a:solidFill>
                  <a:srgbClr val="007CC2"/>
                </a:solidFill>
              </a:rPr>
              <a:t>Leiden, the Netherlands</a:t>
            </a:r>
            <a:endParaRPr lang="en-GB" sz="1350" cap="all" dirty="0">
              <a:solidFill>
                <a:srgbClr val="007CC2"/>
              </a:solidFill>
            </a:endParaRPr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4"/>
          </p:nvPr>
        </p:nvPicPr>
        <p:blipFill>
          <a:blip r:embed="rId2" cstate="print"/>
          <a:srcRect l="28" r="28"/>
          <a:stretch>
            <a:fillRect/>
          </a:stretch>
        </p:blipFill>
        <p:spPr>
          <a:xfrm>
            <a:off x="5619751" y="2794397"/>
            <a:ext cx="2159794" cy="2160984"/>
          </a:xfrm>
        </p:spPr>
      </p:pic>
    </p:spTree>
    <p:extLst>
      <p:ext uri="{BB962C8B-B14F-4D97-AF65-F5344CB8AC3E}">
        <p14:creationId xmlns:p14="http://schemas.microsoft.com/office/powerpoint/2010/main" val="2600131683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47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AIMS of this practical session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Rounded Rectangle 5"/>
          <p:cNvSpPr/>
          <p:nvPr/>
        </p:nvSpPr>
        <p:spPr bwMode="auto">
          <a:xfrm>
            <a:off x="1547664" y="1916832"/>
            <a:ext cx="6048672" cy="2016224"/>
          </a:xfrm>
          <a:prstGeom prst="roundRect">
            <a:avLst>
              <a:gd name="adj" fmla="val 12434"/>
            </a:avLst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7866" tIns="33338" rIns="67866" bIns="33338" numCol="1" rtlCol="0" anchor="b" anchorCtr="0" compatLnSpc="1">
            <a:prstTxWarp prst="textNoShape">
              <a:avLst/>
            </a:prstTxWarp>
          </a:bodyPr>
          <a:lstStyle/>
          <a:p>
            <a:pPr marL="257175" indent="-257175" defTabSz="6858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Understanding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genomic variation</a:t>
            </a: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, SNPs</a:t>
            </a:r>
          </a:p>
          <a:p>
            <a:pPr marL="257175" indent="-257175" defTabSz="6858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Functional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relevant variation</a:t>
            </a:r>
            <a:endParaRPr lang="en-US" b="0" dirty="0">
              <a:solidFill>
                <a:srgbClr val="0C0C61"/>
              </a:solidFill>
              <a:latin typeface="Calibri" panose="020F0502020204030204" pitchFamily="34" charset="0"/>
            </a:endParaRPr>
          </a:p>
          <a:p>
            <a:pPr marL="257175" indent="-257175" defTabSz="6858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Use of online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databases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9970C4-23D3-40A3-931D-717FEDD9A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solidFill>
                  <a:srgbClr val="FFFFFF"/>
                </a:solidFill>
                <a:latin typeface="Calibri" panose="020F0502020204030204" pitchFamily="34" charset="0"/>
              </a:rPr>
              <a:t>AIMS of this practical session</a:t>
            </a:r>
            <a:endParaRPr lang="en-GB" altLang="en-US" sz="280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362255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Text Box 3"/>
          <p:cNvSpPr txBox="1">
            <a:spLocks noChangeArrowheads="1"/>
          </p:cNvSpPr>
          <p:nvPr/>
        </p:nvSpPr>
        <p:spPr bwMode="auto">
          <a:xfrm>
            <a:off x="611560" y="1340768"/>
            <a:ext cx="7924800" cy="4185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Databases; hands on experience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800" b="1" i="0" dirty="0">
                <a:solidFill>
                  <a:srgbClr val="0C0C61"/>
                </a:solidFill>
                <a:latin typeface="+mj-lt"/>
              </a:rPr>
              <a:t>Select your own dataset (</a:t>
            </a:r>
            <a:r>
              <a:rPr lang="en-US" sz="2800" b="1" i="0" dirty="0" err="1">
                <a:solidFill>
                  <a:srgbClr val="0C0C61"/>
                </a:solidFill>
                <a:latin typeface="+mj-lt"/>
              </a:rPr>
              <a:t>Data_x</a:t>
            </a:r>
            <a:r>
              <a:rPr lang="en-US" sz="2800" b="1" i="0" dirty="0">
                <a:solidFill>
                  <a:srgbClr val="0C0C61"/>
                </a:solidFill>
                <a:latin typeface="+mj-lt"/>
              </a:rPr>
              <a:t>) and follow manual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Share tips &amp; tricks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Sometimes the web-based tools are a bit messy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endParaRPr lang="en-US" sz="2800" i="0" dirty="0">
              <a:solidFill>
                <a:srgbClr val="0C0C61"/>
              </a:solidFill>
              <a:latin typeface="+mj-lt"/>
            </a:endParaRP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Ask questions!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altLang="en-US" sz="2800" dirty="0">
                <a:latin typeface="Calibri" panose="020F0502020204030204" pitchFamily="34" charset="0"/>
              </a:rPr>
              <a:t>Questions &amp; </a:t>
            </a:r>
            <a:r>
              <a:rPr lang="en-US" altLang="en-US" sz="2800" dirty="0" err="1">
                <a:latin typeface="Calibri" panose="020F0502020204030204" pitchFamily="34" charset="0"/>
              </a:rPr>
              <a:t>Excercise</a:t>
            </a:r>
            <a:endParaRPr lang="en-GB" altLang="en-US" sz="2800" b="0" dirty="0">
              <a:solidFill>
                <a:schemeClr val="tx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48</a:t>
            </a:fld>
            <a:endParaRPr lang="en-GB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49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Ensemble – an example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36C931-CCB4-4478-ABE9-3C921DA1F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65" y="1547256"/>
            <a:ext cx="7352414" cy="422489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A36BA-5A05-41CE-B569-1BC3FD0C3158}"/>
              </a:ext>
            </a:extLst>
          </p:cNvPr>
          <p:cNvSpPr/>
          <p:nvPr/>
        </p:nvSpPr>
        <p:spPr bwMode="auto">
          <a:xfrm>
            <a:off x="566739" y="2249632"/>
            <a:ext cx="950335" cy="117764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nl-NL" sz="180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D8F74C0-BBC1-47A3-82A7-242FBAEC5389}"/>
              </a:ext>
            </a:extLst>
          </p:cNvPr>
          <p:cNvCxnSpPr>
            <a:cxnSpLocks/>
          </p:cNvCxnSpPr>
          <p:nvPr/>
        </p:nvCxnSpPr>
        <p:spPr bwMode="auto">
          <a:xfrm>
            <a:off x="3422075" y="1806286"/>
            <a:ext cx="443345" cy="27016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Rectangle 3">
            <a:extLst>
              <a:ext uri="{FF2B5EF4-FFF2-40B4-BE49-F238E27FC236}">
                <a16:creationId xmlns:a16="http://schemas.microsoft.com/office/drawing/2014/main" id="{9EBFC076-FC95-4B98-9ED2-118F31BFCF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65" y="1905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  <a:cs typeface="Arial" charset="0"/>
              </a:rPr>
              <a:t>Ensemble – an example</a:t>
            </a:r>
            <a:endParaRPr lang="en-GB" altLang="en-US" sz="2800" dirty="0">
              <a:solidFill>
                <a:srgbClr val="FFFFFF"/>
              </a:solidFill>
              <a:latin typeface="Tahoma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2063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The Central Dogma of Molecular Biology</a:t>
            </a:r>
            <a:endParaRPr lang="en-GB" sz="3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DFC4CA-C18C-1948-860B-AB40FEDD7F72}" type="datetime5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23-okt-20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306AC46-015F-6E44-B83A-36E79AEF535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6759580" y="3736381"/>
            <a:ext cx="1250900" cy="53400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t>Protein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0388" y="4200898"/>
            <a:ext cx="16001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3C66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t>Replication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003C66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49024" y="4299649"/>
            <a:ext cx="1573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3C66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t>Translation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003C66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20936" y="4306962"/>
            <a:ext cx="1829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3C66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t>Transcription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003C66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pic>
        <p:nvPicPr>
          <p:cNvPr id="11" name="Picture 59" descr="nrd4018-f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6" t="3785" r="31439" b="88190"/>
          <a:stretch/>
        </p:blipFill>
        <p:spPr bwMode="auto">
          <a:xfrm>
            <a:off x="950388" y="3224317"/>
            <a:ext cx="1809750" cy="346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59" descr="nrd4018-f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81" r="62879" b="54194"/>
          <a:stretch/>
        </p:blipFill>
        <p:spPr bwMode="auto">
          <a:xfrm>
            <a:off x="3783768" y="3136198"/>
            <a:ext cx="1866900" cy="5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59" descr="nrd4018-f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4" t="73737" r="73295" b="6511"/>
          <a:stretch/>
        </p:blipFill>
        <p:spPr bwMode="auto">
          <a:xfrm>
            <a:off x="6918305" y="2884163"/>
            <a:ext cx="933450" cy="85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/>
          <p:cNvCxnSpPr/>
          <p:nvPr/>
        </p:nvCxnSpPr>
        <p:spPr bwMode="auto">
          <a:xfrm>
            <a:off x="2514268" y="4083843"/>
            <a:ext cx="1435760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" name="TextBox 14"/>
          <p:cNvSpPr txBox="1"/>
          <p:nvPr/>
        </p:nvSpPr>
        <p:spPr>
          <a:xfrm>
            <a:off x="5805323" y="3656001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C66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t>~2%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3C66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>
            <a:off x="5499715" y="4038737"/>
            <a:ext cx="1128446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7" name="TextBox 16"/>
          <p:cNvSpPr txBox="1"/>
          <p:nvPr/>
        </p:nvSpPr>
        <p:spPr>
          <a:xfrm>
            <a:off x="2749341" y="3689803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C66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t>~ 80%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3C66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1312867" y="3849769"/>
            <a:ext cx="881815" cy="44988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t>DNA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sp>
        <p:nvSpPr>
          <p:cNvPr id="19" name="Rounded Rectangle 18"/>
          <p:cNvSpPr/>
          <p:nvPr/>
        </p:nvSpPr>
        <p:spPr bwMode="auto">
          <a:xfrm>
            <a:off x="4278400" y="3875368"/>
            <a:ext cx="981206" cy="431594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t>RNA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1138070" y="1509299"/>
            <a:ext cx="5885260" cy="4592343"/>
            <a:chOff x="1138070" y="1509299"/>
            <a:chExt cx="5885260" cy="4592343"/>
          </a:xfrm>
        </p:grpSpPr>
        <p:pic>
          <p:nvPicPr>
            <p:cNvPr id="20" name="Picture 2" descr="Gerelateerde afbeeldi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40" t="23778" r="24171" b="41135"/>
            <a:stretch/>
          </p:blipFill>
          <p:spPr bwMode="auto">
            <a:xfrm>
              <a:off x="2523225" y="1509299"/>
              <a:ext cx="4037611" cy="1484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59" descr="nrd4018-f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341" t="34768" b="54857"/>
            <a:stretch/>
          </p:blipFill>
          <p:spPr bwMode="auto">
            <a:xfrm>
              <a:off x="3783768" y="5257647"/>
              <a:ext cx="1743075" cy="4476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Gerelateerde afbeeldi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31" t="37033" r="83881" b="52330"/>
            <a:stretch/>
          </p:blipFill>
          <p:spPr bwMode="auto">
            <a:xfrm>
              <a:off x="5562963" y="4777559"/>
              <a:ext cx="1067791" cy="5106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5722974" y="5188418"/>
              <a:ext cx="1300356" cy="338554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charset="0"/>
                  <a:cs typeface="Arial" panose="020B0604020202020204" pitchFamily="34" charset="0"/>
                </a:rPr>
                <a:t>microRNAs</a:t>
              </a: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278400" y="5763088"/>
              <a:ext cx="1037463" cy="338554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charset="0"/>
                  <a:cs typeface="Arial" panose="020B0604020202020204" pitchFamily="34" charset="0"/>
                </a:rPr>
                <a:t>lncRNAs</a:t>
              </a: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138070" y="5701532"/>
              <a:ext cx="28071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charset="0"/>
                  <a:cs typeface="Arial" panose="020B0604020202020204" pitchFamily="34" charset="0"/>
                </a:rPr>
                <a:t>Alternative spliced mRNAs</a:t>
              </a: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endParaRPr>
            </a:p>
          </p:txBody>
        </p:sp>
        <p:pic>
          <p:nvPicPr>
            <p:cNvPr id="25" name="Picture 59" descr="nrd4018-f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81" r="62879" b="54194"/>
            <a:stretch/>
          </p:blipFill>
          <p:spPr bwMode="auto">
            <a:xfrm>
              <a:off x="1634570" y="4976659"/>
              <a:ext cx="1866900" cy="5619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74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93EE55-AC55-4AEC-AE7F-698DC329A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650" y="1559020"/>
            <a:ext cx="6012701" cy="3068078"/>
          </a:xfrm>
          <a:prstGeom prst="rect">
            <a:avLst/>
          </a:prstGeom>
        </p:spPr>
      </p:pic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50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Ensemble – an example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A36BA-5A05-41CE-B569-1BC3FD0C3158}"/>
              </a:ext>
            </a:extLst>
          </p:cNvPr>
          <p:cNvSpPr/>
          <p:nvPr/>
        </p:nvSpPr>
        <p:spPr bwMode="auto">
          <a:xfrm>
            <a:off x="1489450" y="3468559"/>
            <a:ext cx="865824" cy="360491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nl-NL" sz="180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D8F74C0-BBC1-47A3-82A7-242FBAEC5389}"/>
              </a:ext>
            </a:extLst>
          </p:cNvPr>
          <p:cNvCxnSpPr>
            <a:cxnSpLocks/>
          </p:cNvCxnSpPr>
          <p:nvPr/>
        </p:nvCxnSpPr>
        <p:spPr bwMode="auto">
          <a:xfrm>
            <a:off x="1109664" y="4077083"/>
            <a:ext cx="475168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5670D620-7346-45AC-B32D-2EE1AF690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832" y="4650491"/>
            <a:ext cx="5980694" cy="1079086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A752577-AF8C-416E-B2AF-913006CA476E}"/>
              </a:ext>
            </a:extLst>
          </p:cNvPr>
          <p:cNvCxnSpPr>
            <a:cxnSpLocks/>
          </p:cNvCxnSpPr>
          <p:nvPr/>
        </p:nvCxnSpPr>
        <p:spPr bwMode="auto">
          <a:xfrm>
            <a:off x="1109664" y="5091929"/>
            <a:ext cx="475168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8595E70-0C86-4DF4-A446-4A0BAB3E57F9}"/>
              </a:ext>
            </a:extLst>
          </p:cNvPr>
          <p:cNvSpPr/>
          <p:nvPr/>
        </p:nvSpPr>
        <p:spPr bwMode="auto">
          <a:xfrm>
            <a:off x="1489450" y="4606717"/>
            <a:ext cx="865824" cy="360491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nl-NL" sz="180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19922F-B2E0-4ADE-ACF1-9FEC3068DC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6479" y="1559020"/>
            <a:ext cx="5911980" cy="410192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7E94D88-A3AC-4E08-814E-37D1342724E5}"/>
              </a:ext>
            </a:extLst>
          </p:cNvPr>
          <p:cNvSpPr txBox="1"/>
          <p:nvPr/>
        </p:nvSpPr>
        <p:spPr>
          <a:xfrm>
            <a:off x="383701" y="1559020"/>
            <a:ext cx="6794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srgbClr val="003C7D"/>
                </a:solidFill>
                <a:latin typeface="Calibri"/>
                <a:cs typeface="+mn-cs"/>
              </a:rPr>
              <a:t>IMAGE</a:t>
            </a:r>
            <a:endParaRPr lang="nl-NL" sz="1350" dirty="0">
              <a:solidFill>
                <a:srgbClr val="003C7D"/>
              </a:solidFill>
              <a:latin typeface="Calibri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CCBDD3-566C-4694-962F-27F33D77EB24}"/>
              </a:ext>
            </a:extLst>
          </p:cNvPr>
          <p:cNvSpPr txBox="1"/>
          <p:nvPr/>
        </p:nvSpPr>
        <p:spPr>
          <a:xfrm>
            <a:off x="339346" y="1559020"/>
            <a:ext cx="721622" cy="30008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srgbClr val="003C7D"/>
                </a:solidFill>
                <a:latin typeface="Calibri"/>
                <a:cs typeface="+mn-cs"/>
              </a:rPr>
              <a:t>TEXT</a:t>
            </a:r>
            <a:endParaRPr lang="nl-NL" sz="1350" dirty="0">
              <a:solidFill>
                <a:srgbClr val="003C7D"/>
              </a:solidFill>
              <a:latin typeface="Calibri"/>
              <a:cs typeface="+mn-cs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C682713A-3ECE-4D4B-8AE9-487DC0E82E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65" y="1905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  <a:cs typeface="Arial" charset="0"/>
              </a:rPr>
              <a:t>Ensemble – an example</a:t>
            </a:r>
            <a:endParaRPr lang="en-GB" altLang="en-US" sz="2800" dirty="0">
              <a:solidFill>
                <a:srgbClr val="FFFFFF"/>
              </a:solidFill>
              <a:latin typeface="Tahoma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5609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51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UCSC – an example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89539C-6E92-4908-AADB-7DEAE924D2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65"/>
          <a:stretch/>
        </p:blipFill>
        <p:spPr>
          <a:xfrm>
            <a:off x="1168536" y="1564088"/>
            <a:ext cx="6691743" cy="422489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5CD998-DD6D-41C5-9B68-3C6488CAD4B3}"/>
              </a:ext>
            </a:extLst>
          </p:cNvPr>
          <p:cNvCxnSpPr>
            <a:cxnSpLocks/>
          </p:cNvCxnSpPr>
          <p:nvPr/>
        </p:nvCxnSpPr>
        <p:spPr bwMode="auto">
          <a:xfrm>
            <a:off x="2898742" y="2306622"/>
            <a:ext cx="500051" cy="10212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24A5510-68C8-479A-A010-68020DDDF2A5}"/>
              </a:ext>
            </a:extLst>
          </p:cNvPr>
          <p:cNvSpPr/>
          <p:nvPr/>
        </p:nvSpPr>
        <p:spPr bwMode="auto">
          <a:xfrm>
            <a:off x="1428750" y="4830219"/>
            <a:ext cx="631248" cy="184252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nl-NL" sz="180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0F82D248-F9B0-4C1E-AB75-A5A573E09E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65" y="1905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  <a:cs typeface="Arial" charset="0"/>
              </a:rPr>
              <a:t>UCSC – an example</a:t>
            </a:r>
            <a:endParaRPr lang="en-GB" altLang="en-US" sz="2800" dirty="0">
              <a:solidFill>
                <a:srgbClr val="FFFFFF"/>
              </a:solidFill>
              <a:latin typeface="Tahoma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274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52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Ensemble – an example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2D24AE-4A02-43B3-B7A6-35278F68D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06" y="1542544"/>
            <a:ext cx="7858389" cy="422960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D89BED1-8097-485C-91C4-7BC078B9D4E1}"/>
              </a:ext>
            </a:extLst>
          </p:cNvPr>
          <p:cNvCxnSpPr>
            <a:cxnSpLocks/>
          </p:cNvCxnSpPr>
          <p:nvPr/>
        </p:nvCxnSpPr>
        <p:spPr bwMode="auto">
          <a:xfrm flipH="1">
            <a:off x="5569314" y="1737085"/>
            <a:ext cx="65237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57768EB2-15C0-4EB6-B9C3-92D4683E6FCA}"/>
              </a:ext>
            </a:extLst>
          </p:cNvPr>
          <p:cNvSpPr/>
          <p:nvPr/>
        </p:nvSpPr>
        <p:spPr bwMode="auto">
          <a:xfrm>
            <a:off x="5019774" y="1656172"/>
            <a:ext cx="537328" cy="155543"/>
          </a:xfrm>
          <a:prstGeom prst="ellipse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nl-NL" sz="180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20780A-D5F6-404B-A7A9-7EE3F300A90F}"/>
              </a:ext>
            </a:extLst>
          </p:cNvPr>
          <p:cNvSpPr txBox="1"/>
          <p:nvPr/>
        </p:nvSpPr>
        <p:spPr>
          <a:xfrm>
            <a:off x="5569315" y="4837718"/>
            <a:ext cx="151945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nl-NL" sz="1350" dirty="0">
                <a:solidFill>
                  <a:srgbClr val="003C7D"/>
                </a:solidFill>
                <a:latin typeface="Calibri"/>
                <a:cs typeface="+mn-cs"/>
              </a:rPr>
              <a:t>rs1180072170 SNP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9CD0AD-2A61-43CC-B879-D5DE4C590FA7}"/>
              </a:ext>
            </a:extLst>
          </p:cNvPr>
          <p:cNvSpPr/>
          <p:nvPr/>
        </p:nvSpPr>
        <p:spPr bwMode="auto">
          <a:xfrm>
            <a:off x="3896805" y="5220683"/>
            <a:ext cx="260416" cy="147293"/>
          </a:xfrm>
          <a:prstGeom prst="ellipse">
            <a:avLst/>
          </a:prstGeom>
          <a:noFill/>
          <a:ln w="571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nl-NL" sz="180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CE6398A0-A70E-472C-B55C-C0457B297E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65" y="1905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  <a:cs typeface="Arial" charset="0"/>
              </a:rPr>
              <a:t>Ensemble – an example</a:t>
            </a:r>
            <a:endParaRPr lang="en-GB" altLang="en-US" sz="2800" dirty="0">
              <a:solidFill>
                <a:srgbClr val="FFFFFF"/>
              </a:solidFill>
              <a:latin typeface="Tahoma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8249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CFCF95-2469-4B99-AF60-5E3B450E0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670" y="1565545"/>
            <a:ext cx="6195597" cy="4206605"/>
          </a:xfrm>
          <a:prstGeom prst="rect">
            <a:avLst/>
          </a:prstGeom>
        </p:spPr>
      </p:pic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53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Ensemble – an example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549767D-4CC0-474A-9AC2-936A717F978C}"/>
              </a:ext>
            </a:extLst>
          </p:cNvPr>
          <p:cNvSpPr/>
          <p:nvPr/>
        </p:nvSpPr>
        <p:spPr bwMode="auto">
          <a:xfrm>
            <a:off x="2898743" y="1733944"/>
            <a:ext cx="445416" cy="735290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nl-NL" sz="180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364F167B-2799-4F05-A061-E78AD88BB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65" y="1905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  <a:cs typeface="Arial" charset="0"/>
              </a:rPr>
              <a:t>Ensemble – an example</a:t>
            </a:r>
            <a:endParaRPr lang="en-GB" altLang="en-US" sz="2800" dirty="0">
              <a:solidFill>
                <a:srgbClr val="FFFFFF"/>
              </a:solidFill>
              <a:latin typeface="Tahoma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1591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69486C-3F20-4980-8EF6-2BEEED4981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42"/>
          <a:stretch/>
        </p:blipFill>
        <p:spPr>
          <a:xfrm>
            <a:off x="893507" y="1550710"/>
            <a:ext cx="7356986" cy="4228511"/>
          </a:xfrm>
          <a:prstGeom prst="rect">
            <a:avLst/>
          </a:prstGeom>
        </p:spPr>
      </p:pic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54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1000 Genome – an example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24A5510-68C8-479A-A010-68020DDDF2A5}"/>
              </a:ext>
            </a:extLst>
          </p:cNvPr>
          <p:cNvSpPr/>
          <p:nvPr/>
        </p:nvSpPr>
        <p:spPr bwMode="auto">
          <a:xfrm>
            <a:off x="976264" y="3160120"/>
            <a:ext cx="631248" cy="150455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nl-NL" sz="180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656DF9-77F8-4490-9499-1FDC9088AF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4820" y="1543639"/>
            <a:ext cx="5760153" cy="4207301"/>
          </a:xfrm>
          <a:prstGeom prst="rect">
            <a:avLst/>
          </a:prstGeom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E9AB8D8A-FC05-4F83-8495-A2A2C52AFC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65" y="1905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  <a:cs typeface="Arial" charset="0"/>
              </a:rPr>
              <a:t>1000 Genome – an example</a:t>
            </a:r>
            <a:endParaRPr lang="en-GB" altLang="en-US" sz="2800" dirty="0">
              <a:solidFill>
                <a:srgbClr val="FFFFFF"/>
              </a:solidFill>
              <a:latin typeface="Tahoma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52610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314737-51EF-4232-A112-AB8C71774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825" y="1551447"/>
            <a:ext cx="7443573" cy="4206651"/>
          </a:xfrm>
          <a:prstGeom prst="rect">
            <a:avLst/>
          </a:prstGeom>
        </p:spPr>
      </p:pic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55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1000 Genome – an example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24A5510-68C8-479A-A010-68020DDDF2A5}"/>
              </a:ext>
            </a:extLst>
          </p:cNvPr>
          <p:cNvSpPr/>
          <p:nvPr/>
        </p:nvSpPr>
        <p:spPr bwMode="auto">
          <a:xfrm>
            <a:off x="3224557" y="4100443"/>
            <a:ext cx="631248" cy="150455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nl-NL" sz="1800" b="0">
              <a:solidFill>
                <a:srgbClr val="FFFFFF"/>
              </a:solidFill>
              <a:latin typeface="Times" charset="0"/>
              <a:ea typeface="ＭＳ Ｐゴシック" charset="0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DE866C-679C-4A16-BFEA-6FAB49F7D968}"/>
              </a:ext>
            </a:extLst>
          </p:cNvPr>
          <p:cNvSpPr txBox="1"/>
          <p:nvPr/>
        </p:nvSpPr>
        <p:spPr>
          <a:xfrm>
            <a:off x="2192931" y="4037171"/>
            <a:ext cx="110344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nl-NL" sz="1350" b="0" dirty="0">
                <a:solidFill>
                  <a:srgbClr val="003C7D"/>
                </a:solidFill>
                <a:latin typeface="Calibri"/>
                <a:cs typeface="+mn-cs"/>
              </a:rPr>
              <a:t>rs191183059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1EDA237-A0F1-4862-9123-23095D86D6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65" y="1905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  <a:cs typeface="Arial" charset="0"/>
              </a:rPr>
              <a:t>Ensemble – an example</a:t>
            </a:r>
            <a:endParaRPr lang="en-GB" altLang="en-US" sz="2800" dirty="0">
              <a:solidFill>
                <a:srgbClr val="FFFFFF"/>
              </a:solidFill>
              <a:latin typeface="Tahoma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7846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56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1000 Genome – an example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1EDA237-A0F1-4862-9123-23095D86D6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65" y="1905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dirty="0" err="1">
                <a:solidFill>
                  <a:srgbClr val="FFFFFF"/>
                </a:solidFill>
                <a:latin typeface="Calibri" panose="020F0502020204030204" pitchFamily="34" charset="0"/>
              </a:rPr>
              <a:t>HaploReg</a:t>
            </a:r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  <a:cs typeface="Arial" charset="0"/>
              </a:rPr>
              <a:t> – an example</a:t>
            </a:r>
            <a:endParaRPr lang="en-GB" altLang="en-US" sz="2800" dirty="0">
              <a:solidFill>
                <a:srgbClr val="FFFFFF"/>
              </a:solidFill>
              <a:latin typeface="Tahoma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79D332-929E-49DA-B2C4-23F0FB214F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25" t="10800" r="5901" b="5201"/>
          <a:stretch/>
        </p:blipFill>
        <p:spPr>
          <a:xfrm>
            <a:off x="361908" y="1196752"/>
            <a:ext cx="8491243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263852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57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FDFB39-623C-4296-B730-08C1168A334E}"/>
              </a:ext>
            </a:extLst>
          </p:cNvPr>
          <p:cNvSpPr txBox="1"/>
          <p:nvPr/>
        </p:nvSpPr>
        <p:spPr>
          <a:xfrm>
            <a:off x="566738" y="5384112"/>
            <a:ext cx="817012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nl-NL" sz="1350" b="0" dirty="0">
                <a:solidFill>
                  <a:srgbClr val="003C7D"/>
                </a:solidFill>
                <a:latin typeface="Calibri"/>
                <a:cs typeface="+mn-cs"/>
              </a:rPr>
              <a:t>https://pt.coursera.org/lecture/disease-genes/identifying-causative-genes-integration-of-the-genomic-data-6jOLf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3106B92F-8E22-401B-AB91-23EFA9E27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8750" y="857250"/>
            <a:ext cx="6167438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54000" numCol="1" anchor="b" anchorCtr="0" compatLnSpc="1">
            <a:prstTxWarp prst="textNoShape">
              <a:avLst/>
            </a:prstTxWarp>
            <a:normAutofit/>
          </a:bodyPr>
          <a:lstStyle/>
          <a:p>
            <a:pPr defTabSz="685800" eaLnBrk="0" hangingPunct="0">
              <a:lnSpc>
                <a:spcPct val="96000"/>
              </a:lnSpc>
            </a:pPr>
            <a:r>
              <a:rPr lang="en-US" sz="2100" dirty="0">
                <a:solidFill>
                  <a:srgbClr val="FFFFFF"/>
                </a:solidFill>
                <a:latin typeface="Calibri" panose="020F0502020204030204" pitchFamily="34" charset="0"/>
              </a:rPr>
              <a:t>SNP Nexus – an example</a:t>
            </a:r>
            <a:endParaRPr lang="en-GB" altLang="en-US" sz="2100" b="0" dirty="0">
              <a:solidFill>
                <a:srgbClr val="FFFFFF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9EC72E-454B-45D9-9999-8991F39A52C0}"/>
              </a:ext>
            </a:extLst>
          </p:cNvPr>
          <p:cNvSpPr txBox="1"/>
          <p:nvPr/>
        </p:nvSpPr>
        <p:spPr>
          <a:xfrm>
            <a:off x="208850" y="6162803"/>
            <a:ext cx="89405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400" b="0" dirty="0">
                <a:solidFill>
                  <a:srgbClr val="0C0C61"/>
                </a:solidFill>
                <a:latin typeface="+mj-lt"/>
              </a:rPr>
              <a:t>https://www.labroots.com/trending/cell-and-molecular-biology/5499/impact-neanderthal-dna-human-gene-expression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106CF3-D72A-4019-BC2A-AF1B66C15ED8}"/>
              </a:ext>
            </a:extLst>
          </p:cNvPr>
          <p:cNvSpPr txBox="1"/>
          <p:nvPr/>
        </p:nvSpPr>
        <p:spPr>
          <a:xfrm>
            <a:off x="838200" y="1628800"/>
            <a:ext cx="30198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defTabSz="7175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Gene:	WWP2</a:t>
            </a:r>
          </a:p>
          <a:p>
            <a:pPr marL="342900" indent="-342900" defTabSz="7175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tx2"/>
                </a:solidFill>
                <a:latin typeface="+mj-lt"/>
              </a:rPr>
              <a:t>SNP:	rs1052429 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79E6970-2B4E-4EE1-ACCA-2E636EB5CE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65" y="1905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rgbClr val="FFFFFF"/>
                </a:solidFill>
                <a:latin typeface="Calibri" panose="020F0502020204030204" pitchFamily="34" charset="0"/>
                <a:ea typeface="Tahoma" panose="020B0604030504040204" pitchFamily="34" charset="0"/>
              </a:rPr>
              <a:t>Explore</a:t>
            </a:r>
            <a:endParaRPr lang="en-GB" altLang="en-US" sz="2800" dirty="0">
              <a:solidFill>
                <a:srgbClr val="FFFFFF"/>
              </a:solidFill>
              <a:latin typeface="Tahoma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683412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58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9447693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fld id="{81EB50DB-CA92-4357-A539-8A923D6A14E3}" type="slidenum">
              <a:rPr lang="en-GB">
                <a:latin typeface="Calibri"/>
              </a:rPr>
              <a:pPr defTabSz="685800">
                <a:defRPr/>
              </a:pPr>
              <a:t>59</a:t>
            </a:fld>
            <a:endParaRPr lang="en-GB" dirty="0">
              <a:latin typeface="Calibri"/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defTabSz="685800">
              <a:defRPr/>
            </a:pPr>
            <a:fld id="{03D97A11-27EC-48F1-AD2A-F37D7F1C27B9}" type="datetime5">
              <a:rPr lang="en-US">
                <a:latin typeface="Calibri"/>
              </a:rPr>
              <a:pPr defTabSz="685800">
                <a:defRPr/>
              </a:pPr>
              <a:t>23-Oct-20</a:t>
            </a:fld>
            <a:endParaRPr lang="en-GB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261136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fgeronde rechthoek 7"/>
          <p:cNvSpPr/>
          <p:nvPr/>
        </p:nvSpPr>
        <p:spPr bwMode="auto">
          <a:xfrm>
            <a:off x="683568" y="1412776"/>
            <a:ext cx="7776864" cy="3456384"/>
          </a:xfrm>
          <a:prstGeom prst="roundRect">
            <a:avLst>
              <a:gd name="adj" fmla="val 9044"/>
            </a:avLst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290" name="Text Box 3"/>
          <p:cNvSpPr txBox="1">
            <a:spLocks noChangeArrowheads="1"/>
          </p:cNvSpPr>
          <p:nvPr/>
        </p:nvSpPr>
        <p:spPr bwMode="auto">
          <a:xfrm>
            <a:off x="609600" y="1490697"/>
            <a:ext cx="7924800" cy="3016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9144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Consists of ~3.3 billion </a:t>
            </a:r>
            <a:r>
              <a:rPr lang="en-US" sz="2800" i="0" dirty="0" err="1">
                <a:solidFill>
                  <a:srgbClr val="0C0C61"/>
                </a:solidFill>
                <a:latin typeface="+mj-lt"/>
              </a:rPr>
              <a:t>basepairs</a:t>
            </a:r>
            <a:endParaRPr lang="en-US" sz="2800" i="0" dirty="0">
              <a:solidFill>
                <a:srgbClr val="0C0C61"/>
              </a:solidFill>
              <a:latin typeface="+mj-lt"/>
            </a:endParaRP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Total ~20,000 protein-coding genes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Whole-genome sequence equals ~825 Mb</a:t>
            </a: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Data storage requires Terabytes!</a:t>
            </a:r>
          </a:p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800" i="0" dirty="0">
                <a:solidFill>
                  <a:srgbClr val="0C0C61"/>
                </a:solidFill>
                <a:latin typeface="+mj-lt"/>
              </a:rPr>
              <a:t>Sequence variation: repeats/deletions, SNPs…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Human Genome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6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B5B8C2-9EC2-4747-941A-2211A18EF9AE}"/>
              </a:ext>
            </a:extLst>
          </p:cNvPr>
          <p:cNvSpPr txBox="1"/>
          <p:nvPr/>
        </p:nvSpPr>
        <p:spPr>
          <a:xfrm>
            <a:off x="546025" y="5157192"/>
            <a:ext cx="8051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</a:pPr>
            <a:r>
              <a:rPr lang="en-US" sz="2000" i="1" u="sng" dirty="0">
                <a:solidFill>
                  <a:schemeClr val="tx2"/>
                </a:solidFill>
                <a:latin typeface="+mn-lt"/>
              </a:rPr>
              <a:t>S</a:t>
            </a:r>
            <a:r>
              <a:rPr lang="en-US" sz="2000" i="1" dirty="0">
                <a:solidFill>
                  <a:schemeClr val="tx2"/>
                </a:solidFill>
                <a:latin typeface="+mn-lt"/>
              </a:rPr>
              <a:t>ingle </a:t>
            </a:r>
            <a:r>
              <a:rPr lang="en-US" sz="2000" i="1" u="sng" dirty="0">
                <a:solidFill>
                  <a:schemeClr val="tx2"/>
                </a:solidFill>
                <a:latin typeface="+mn-lt"/>
              </a:rPr>
              <a:t>N</a:t>
            </a:r>
            <a:r>
              <a:rPr lang="en-US" sz="2000" i="1" dirty="0">
                <a:solidFill>
                  <a:schemeClr val="tx2"/>
                </a:solidFill>
                <a:latin typeface="+mn-lt"/>
              </a:rPr>
              <a:t>ucleotide </a:t>
            </a:r>
            <a:r>
              <a:rPr lang="en-US" sz="2000" i="1" u="sng" dirty="0">
                <a:solidFill>
                  <a:schemeClr val="tx2"/>
                </a:solidFill>
                <a:latin typeface="+mn-lt"/>
              </a:rPr>
              <a:t>P</a:t>
            </a:r>
            <a:r>
              <a:rPr lang="en-US" sz="2000" i="1" dirty="0">
                <a:solidFill>
                  <a:schemeClr val="tx2"/>
                </a:solidFill>
                <a:latin typeface="+mn-lt"/>
              </a:rPr>
              <a:t>olymorphisms:</a:t>
            </a:r>
          </a:p>
          <a:p>
            <a:pPr algn="ctr"/>
            <a:r>
              <a:rPr lang="en-US" sz="2000" i="1" dirty="0">
                <a:solidFill>
                  <a:schemeClr val="tx2"/>
                </a:solidFill>
                <a:latin typeface="+mn-lt"/>
              </a:rPr>
              <a:t>Specific nucleotides in the genome showing variation across the population in comparison to the reference sequence</a:t>
            </a:r>
          </a:p>
        </p:txBody>
      </p:sp>
    </p:spTree>
    <p:extLst>
      <p:ext uri="{BB962C8B-B14F-4D97-AF65-F5344CB8AC3E}">
        <p14:creationId xmlns:p14="http://schemas.microsoft.com/office/powerpoint/2010/main" val="3759939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22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60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6498621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Single Nucleotide Polymorphism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/>
          <a:p>
            <a:pPr>
              <a:defRPr/>
            </a:pPr>
            <a:fld id="{B56D05B5-D364-4AEF-B082-C09BD56261D7}" type="datetime5">
              <a:rPr lang="en-US">
                <a:solidFill>
                  <a:schemeClr val="tx1"/>
                </a:solidFill>
              </a:rPr>
              <a:pPr>
                <a:defRPr/>
              </a:pPr>
              <a:t>23-Oct-20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6738" y="6553200"/>
            <a:ext cx="542925" cy="304800"/>
          </a:xfrm>
        </p:spPr>
        <p:txBody>
          <a:bodyPr/>
          <a:lstStyle/>
          <a:p>
            <a:pPr>
              <a:defRPr/>
            </a:pPr>
            <a:fld id="{BFA97ADC-6685-4808-8C22-ED6A93AC0637}" type="slidenum">
              <a:rPr lang="en-GB">
                <a:solidFill>
                  <a:schemeClr val="tx1"/>
                </a:solidFill>
              </a:rPr>
              <a:pPr>
                <a:defRPr/>
              </a:pPr>
              <a:t>7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997361-D78E-431A-9E99-AA21FDFD0A2A}"/>
              </a:ext>
            </a:extLst>
          </p:cNvPr>
          <p:cNvSpPr txBox="1"/>
          <p:nvPr/>
        </p:nvSpPr>
        <p:spPr>
          <a:xfrm>
            <a:off x="427209" y="3192330"/>
            <a:ext cx="87307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0" dirty="0">
                <a:solidFill>
                  <a:schemeClr val="tx2"/>
                </a:solidFill>
              </a:rPr>
              <a:t>TGATGCCTTTGTTATCTACTCAAG</a:t>
            </a:r>
            <a:r>
              <a:rPr lang="en-GB" sz="2000" b="1" dirty="0">
                <a:solidFill>
                  <a:schemeClr val="tx2"/>
                </a:solidFill>
              </a:rPr>
              <a:t>A</a:t>
            </a:r>
            <a:r>
              <a:rPr lang="en-GB" sz="2000" b="0" dirty="0">
                <a:solidFill>
                  <a:schemeClr val="tx2"/>
                </a:solidFill>
              </a:rPr>
              <a:t>CAGGATGAGGACTGGGTAAGGAATG</a:t>
            </a:r>
            <a:r>
              <a:rPr lang="en-GB" sz="2000" dirty="0">
                <a:solidFill>
                  <a:schemeClr val="tx2"/>
                </a:solidFill>
              </a:rPr>
              <a:t> (ref)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1DFE76-2808-41E2-BEE9-EDDBA870B370}"/>
              </a:ext>
            </a:extLst>
          </p:cNvPr>
          <p:cNvSpPr txBox="1"/>
          <p:nvPr/>
        </p:nvSpPr>
        <p:spPr>
          <a:xfrm>
            <a:off x="427209" y="3625651"/>
            <a:ext cx="8701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0" dirty="0">
                <a:solidFill>
                  <a:schemeClr val="tx2"/>
                </a:solidFill>
              </a:rPr>
              <a:t>TGATGCCTTTGTTATCTACTCAAG</a:t>
            </a:r>
            <a:r>
              <a:rPr lang="en-GB" sz="2000" b="1" dirty="0">
                <a:solidFill>
                  <a:srgbClr val="990000"/>
                </a:solidFill>
              </a:rPr>
              <a:t>C</a:t>
            </a:r>
            <a:r>
              <a:rPr lang="en-GB" sz="2000" b="0" dirty="0">
                <a:solidFill>
                  <a:schemeClr val="tx2"/>
                </a:solidFill>
              </a:rPr>
              <a:t>CAGGATGAGGACTGGGTAAGGAATG</a:t>
            </a:r>
            <a:r>
              <a:rPr lang="en-GB" sz="2000" dirty="0">
                <a:solidFill>
                  <a:schemeClr val="tx2"/>
                </a:solidFill>
              </a:rPr>
              <a:t> (alt)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19A13C-482A-442D-8AB6-DB321446E01D}"/>
              </a:ext>
            </a:extLst>
          </p:cNvPr>
          <p:cNvCxnSpPr/>
          <p:nvPr/>
        </p:nvCxnSpPr>
        <p:spPr bwMode="auto">
          <a:xfrm>
            <a:off x="4158117" y="3523246"/>
            <a:ext cx="0" cy="17750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E65A4DC-DB9B-4E8D-AEF4-2FB8149791BB}"/>
              </a:ext>
            </a:extLst>
          </p:cNvPr>
          <p:cNvSpPr txBox="1"/>
          <p:nvPr/>
        </p:nvSpPr>
        <p:spPr>
          <a:xfrm rot="19949535">
            <a:off x="3982986" y="2724459"/>
            <a:ext cx="1389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C0C61"/>
                </a:solidFill>
              </a:rPr>
              <a:t>rs756599860</a:t>
            </a:r>
            <a:endParaRPr lang="en-GB" sz="1400" dirty="0">
              <a:solidFill>
                <a:srgbClr val="0C0C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06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1EB50DB-CA92-4357-A539-8A923D6A14E3}" type="slidenum">
              <a:rPr lang="en-GB" smtClean="0"/>
              <a:pPr>
                <a:defRPr/>
              </a:pPr>
              <a:t>8</a:t>
            </a:fld>
            <a:endParaRPr lang="en-GB" dirty="0"/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3D97A11-27EC-48F1-AD2A-F37D7F1C27B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AIMS of this lecture</a:t>
            </a:r>
            <a:endParaRPr lang="en-GB" altLang="en-US" sz="2800" b="0" dirty="0">
              <a:solidFill>
                <a:schemeClr val="tx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Rounded Rectangle 5"/>
          <p:cNvSpPr/>
          <p:nvPr/>
        </p:nvSpPr>
        <p:spPr bwMode="auto">
          <a:xfrm>
            <a:off x="827584" y="1916832"/>
            <a:ext cx="7488832" cy="1944216"/>
          </a:xfrm>
          <a:prstGeom prst="roundRect">
            <a:avLst>
              <a:gd name="adj" fmla="val 12434"/>
            </a:avLst>
          </a:prstGeom>
          <a:solidFill>
            <a:schemeClr val="tx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Understanding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genomic variation</a:t>
            </a: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, SNPs</a:t>
            </a:r>
          </a:p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Functional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relevant variation</a:t>
            </a:r>
            <a:endParaRPr lang="en-US" b="0" dirty="0">
              <a:solidFill>
                <a:srgbClr val="0C0C61"/>
              </a:solidFill>
              <a:latin typeface="Calibri" panose="020F0502020204030204" pitchFamily="34" charset="0"/>
            </a:endParaRPr>
          </a:p>
          <a:p>
            <a:pPr marL="342900" indent="-34290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C0C61"/>
                </a:solidFill>
                <a:latin typeface="Calibri" panose="020F0502020204030204" pitchFamily="34" charset="0"/>
              </a:rPr>
              <a:t>Use of online </a:t>
            </a:r>
            <a:r>
              <a:rPr lang="en-US" dirty="0">
                <a:solidFill>
                  <a:srgbClr val="0C0C61"/>
                </a:solidFill>
                <a:latin typeface="Calibri" panose="020F0502020204030204" pitchFamily="34" charset="0"/>
              </a:rPr>
              <a:t>databases</a:t>
            </a:r>
          </a:p>
        </p:txBody>
      </p:sp>
      <p:sp>
        <p:nvSpPr>
          <p:cNvPr id="6" name="Rectangle 7"/>
          <p:cNvSpPr/>
          <p:nvPr/>
        </p:nvSpPr>
        <p:spPr bwMode="auto">
          <a:xfrm>
            <a:off x="976392" y="3212976"/>
            <a:ext cx="7268015" cy="549556"/>
          </a:xfrm>
          <a:prstGeom prst="rect">
            <a:avLst/>
          </a:prstGeom>
          <a:solidFill>
            <a:schemeClr val="tx1">
              <a:alpha val="81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44450" rIns="90488" bIns="4445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36070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608013" y="1189038"/>
            <a:ext cx="8458200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1pPr>
            <a:lvl2pPr marL="800100" indent="-3429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3000" i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 i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i="0" dirty="0">
                <a:solidFill>
                  <a:srgbClr val="0C0C61"/>
                </a:solidFill>
                <a:latin typeface="+mj-lt"/>
              </a:rPr>
              <a:t>Single Nucleotide Polymorphisms (SNPs)</a:t>
            </a: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 err="1">
                <a:solidFill>
                  <a:srgbClr val="0C0C61"/>
                </a:solidFill>
                <a:latin typeface="+mj-lt"/>
              </a:rPr>
              <a:t>Intronic</a:t>
            </a:r>
            <a:endParaRPr lang="en-US" sz="2400" b="0" i="0" dirty="0">
              <a:solidFill>
                <a:srgbClr val="0C0C61"/>
              </a:solidFill>
              <a:latin typeface="+mj-lt"/>
            </a:endParaRP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 err="1">
                <a:solidFill>
                  <a:srgbClr val="0C0C61"/>
                </a:solidFill>
                <a:latin typeface="+mj-lt"/>
              </a:rPr>
              <a:t>Exonic</a:t>
            </a:r>
            <a:endParaRPr lang="en-US" sz="2400" b="0" i="0" dirty="0">
              <a:solidFill>
                <a:srgbClr val="0C0C61"/>
              </a:solidFill>
              <a:latin typeface="+mj-lt"/>
            </a:endParaRP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 err="1">
                <a:solidFill>
                  <a:srgbClr val="0C0C61"/>
                </a:solidFill>
                <a:latin typeface="+mj-lt"/>
              </a:rPr>
              <a:t>Promotor</a:t>
            </a:r>
            <a:r>
              <a:rPr lang="en-US" sz="2400" b="0" i="0" dirty="0">
                <a:solidFill>
                  <a:srgbClr val="0C0C61"/>
                </a:solidFill>
                <a:latin typeface="+mj-lt"/>
              </a:rPr>
              <a:t> region</a:t>
            </a:r>
          </a:p>
          <a:p>
            <a:pPr lvl="1" eaLnBrk="1" hangingPunct="1">
              <a:spcBef>
                <a:spcPct val="50000"/>
              </a:spcBef>
              <a:buFont typeface="Arial" pitchFamily="34" charset="0"/>
              <a:buChar char="•"/>
            </a:pPr>
            <a:r>
              <a:rPr lang="en-US" sz="2400" b="0" i="0" dirty="0">
                <a:solidFill>
                  <a:srgbClr val="0C0C61"/>
                </a:solidFill>
                <a:latin typeface="+mj-lt"/>
              </a:rPr>
              <a:t>Regulatory elements</a:t>
            </a:r>
          </a:p>
        </p:txBody>
      </p:sp>
      <p:sp>
        <p:nvSpPr>
          <p:cNvPr id="10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1EB50DB-CA92-4357-A539-8A923D6A14E3}" type="slidenum">
              <a:rPr lang="en-GB" smtClean="0"/>
              <a:pPr>
                <a:defRPr/>
              </a:pPr>
              <a:t>9</a:t>
            </a:fld>
            <a:endParaRPr lang="en-GB" dirty="0"/>
          </a:p>
        </p:txBody>
      </p:sp>
      <p:sp>
        <p:nvSpPr>
          <p:cNvPr id="1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3D97A11-27EC-48F1-AD2A-F37D7F1C27B9}" type="datetime5">
              <a:rPr lang="en-US"/>
              <a:pPr>
                <a:defRPr/>
              </a:pPr>
              <a:t>23-Oct-20</a:t>
            </a:fld>
            <a:endParaRPr lang="en-GB" dirty="0"/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381000" y="0"/>
            <a:ext cx="82232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  <a:normAutofit/>
          </a:bodyPr>
          <a:lstStyle/>
          <a:p>
            <a:pPr eaLnBrk="0" hangingPunct="0">
              <a:lnSpc>
                <a:spcPct val="96000"/>
              </a:lnSpc>
            </a:pPr>
            <a:r>
              <a:rPr lang="en-US" sz="2800" dirty="0">
                <a:latin typeface="Calibri" panose="020F0502020204030204" pitchFamily="34" charset="0"/>
              </a:rPr>
              <a:t>Functional variants</a:t>
            </a:r>
          </a:p>
        </p:txBody>
      </p:sp>
    </p:spTree>
    <p:extLst>
      <p:ext uri="{BB962C8B-B14F-4D97-AF65-F5344CB8AC3E}">
        <p14:creationId xmlns:p14="http://schemas.microsoft.com/office/powerpoint/2010/main" val="40788834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UMC Basispresentatie_ENG">
  <a:themeElements>
    <a:clrScheme name="Aangepast 31">
      <a:dk1>
        <a:srgbClr val="003C66"/>
      </a:dk1>
      <a:lt1>
        <a:srgbClr val="FFFFFF"/>
      </a:lt1>
      <a:dk2>
        <a:srgbClr val="FFFFFF"/>
      </a:dk2>
      <a:lt2>
        <a:srgbClr val="003C7D"/>
      </a:lt2>
      <a:accent1>
        <a:srgbClr val="007CC2"/>
      </a:accent1>
      <a:accent2>
        <a:srgbClr val="009FBD"/>
      </a:accent2>
      <a:accent3>
        <a:srgbClr val="6E90A6"/>
      </a:accent3>
      <a:accent4>
        <a:srgbClr val="E3004F"/>
      </a:accent4>
      <a:accent5>
        <a:srgbClr val="C0965C"/>
      </a:accent5>
      <a:accent6>
        <a:srgbClr val="000000"/>
      </a:accent6>
      <a:hlink>
        <a:srgbClr val="1161C6"/>
      </a:hlink>
      <a:folHlink>
        <a:srgbClr val="E300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101463"/>
        </a:dk1>
        <a:lt1>
          <a:srgbClr val="FFFFFF"/>
        </a:lt1>
        <a:dk2>
          <a:srgbClr val="B5E7FF"/>
        </a:dk2>
        <a:lt2>
          <a:srgbClr val="111166"/>
        </a:lt2>
        <a:accent1>
          <a:srgbClr val="119DF9"/>
        </a:accent1>
        <a:accent2>
          <a:srgbClr val="117FE4"/>
        </a:accent2>
        <a:accent3>
          <a:srgbClr val="D7F1FF"/>
        </a:accent3>
        <a:accent4>
          <a:srgbClr val="DADADA"/>
        </a:accent4>
        <a:accent5>
          <a:srgbClr val="AACCFB"/>
        </a:accent5>
        <a:accent6>
          <a:srgbClr val="0E72CF"/>
        </a:accent6>
        <a:hlink>
          <a:srgbClr val="1161C6"/>
        </a:hlink>
        <a:folHlink>
          <a:srgbClr val="114DB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LUMC Basispresentatie_ENG">
  <a:themeElements>
    <a:clrScheme name="Aangepast 31">
      <a:dk1>
        <a:srgbClr val="003C66"/>
      </a:dk1>
      <a:lt1>
        <a:srgbClr val="FFFFFF"/>
      </a:lt1>
      <a:dk2>
        <a:srgbClr val="FFFFFF"/>
      </a:dk2>
      <a:lt2>
        <a:srgbClr val="003C7D"/>
      </a:lt2>
      <a:accent1>
        <a:srgbClr val="007CC2"/>
      </a:accent1>
      <a:accent2>
        <a:srgbClr val="009FBD"/>
      </a:accent2>
      <a:accent3>
        <a:srgbClr val="6E90A6"/>
      </a:accent3>
      <a:accent4>
        <a:srgbClr val="E3004F"/>
      </a:accent4>
      <a:accent5>
        <a:srgbClr val="C0965C"/>
      </a:accent5>
      <a:accent6>
        <a:srgbClr val="000000"/>
      </a:accent6>
      <a:hlink>
        <a:srgbClr val="1161C6"/>
      </a:hlink>
      <a:folHlink>
        <a:srgbClr val="E300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101463"/>
        </a:dk1>
        <a:lt1>
          <a:srgbClr val="FFFFFF"/>
        </a:lt1>
        <a:dk2>
          <a:srgbClr val="B5E7FF"/>
        </a:dk2>
        <a:lt2>
          <a:srgbClr val="111166"/>
        </a:lt2>
        <a:accent1>
          <a:srgbClr val="119DF9"/>
        </a:accent1>
        <a:accent2>
          <a:srgbClr val="117FE4"/>
        </a:accent2>
        <a:accent3>
          <a:srgbClr val="D7F1FF"/>
        </a:accent3>
        <a:accent4>
          <a:srgbClr val="DADADA"/>
        </a:accent4>
        <a:accent5>
          <a:srgbClr val="AACCFB"/>
        </a:accent5>
        <a:accent6>
          <a:srgbClr val="0E72CF"/>
        </a:accent6>
        <a:hlink>
          <a:srgbClr val="1161C6"/>
        </a:hlink>
        <a:folHlink>
          <a:srgbClr val="114DB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4_LUMC Basispresentatie_ENG">
  <a:themeElements>
    <a:clrScheme name="Aangepast 31">
      <a:dk1>
        <a:srgbClr val="003C66"/>
      </a:dk1>
      <a:lt1>
        <a:srgbClr val="FFFFFF"/>
      </a:lt1>
      <a:dk2>
        <a:srgbClr val="FFFFFF"/>
      </a:dk2>
      <a:lt2>
        <a:srgbClr val="003C7D"/>
      </a:lt2>
      <a:accent1>
        <a:srgbClr val="007CC2"/>
      </a:accent1>
      <a:accent2>
        <a:srgbClr val="009FBD"/>
      </a:accent2>
      <a:accent3>
        <a:srgbClr val="6E90A6"/>
      </a:accent3>
      <a:accent4>
        <a:srgbClr val="E3004F"/>
      </a:accent4>
      <a:accent5>
        <a:srgbClr val="C0965C"/>
      </a:accent5>
      <a:accent6>
        <a:srgbClr val="000000"/>
      </a:accent6>
      <a:hlink>
        <a:srgbClr val="1161C6"/>
      </a:hlink>
      <a:folHlink>
        <a:srgbClr val="E300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101463"/>
        </a:dk1>
        <a:lt1>
          <a:srgbClr val="FFFFFF"/>
        </a:lt1>
        <a:dk2>
          <a:srgbClr val="B5E7FF"/>
        </a:dk2>
        <a:lt2>
          <a:srgbClr val="111166"/>
        </a:lt2>
        <a:accent1>
          <a:srgbClr val="119DF9"/>
        </a:accent1>
        <a:accent2>
          <a:srgbClr val="117FE4"/>
        </a:accent2>
        <a:accent3>
          <a:srgbClr val="D7F1FF"/>
        </a:accent3>
        <a:accent4>
          <a:srgbClr val="DADADA"/>
        </a:accent4>
        <a:accent5>
          <a:srgbClr val="AACCFB"/>
        </a:accent5>
        <a:accent6>
          <a:srgbClr val="0E72CF"/>
        </a:accent6>
        <a:hlink>
          <a:srgbClr val="1161C6"/>
        </a:hlink>
        <a:folHlink>
          <a:srgbClr val="114DB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LUMC Basispresentatie_NL">
  <a:themeElements>
    <a:clrScheme name="Aangepast 30">
      <a:dk1>
        <a:srgbClr val="003C66"/>
      </a:dk1>
      <a:lt1>
        <a:srgbClr val="FFFFFF"/>
      </a:lt1>
      <a:dk2>
        <a:srgbClr val="FFFFFF"/>
      </a:dk2>
      <a:lt2>
        <a:srgbClr val="003C7D"/>
      </a:lt2>
      <a:accent1>
        <a:srgbClr val="007CC2"/>
      </a:accent1>
      <a:accent2>
        <a:srgbClr val="009FBD"/>
      </a:accent2>
      <a:accent3>
        <a:srgbClr val="6E90A6"/>
      </a:accent3>
      <a:accent4>
        <a:srgbClr val="E3004F"/>
      </a:accent4>
      <a:accent5>
        <a:srgbClr val="C0965C"/>
      </a:accent5>
      <a:accent6>
        <a:srgbClr val="000000"/>
      </a:accent6>
      <a:hlink>
        <a:srgbClr val="1161C6"/>
      </a:hlink>
      <a:folHlink>
        <a:srgbClr val="E300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101463"/>
        </a:dk1>
        <a:lt1>
          <a:srgbClr val="FFFFFF"/>
        </a:lt1>
        <a:dk2>
          <a:srgbClr val="B5E7FF"/>
        </a:dk2>
        <a:lt2>
          <a:srgbClr val="111166"/>
        </a:lt2>
        <a:accent1>
          <a:srgbClr val="119DF9"/>
        </a:accent1>
        <a:accent2>
          <a:srgbClr val="117FE4"/>
        </a:accent2>
        <a:accent3>
          <a:srgbClr val="D7F1FF"/>
        </a:accent3>
        <a:accent4>
          <a:srgbClr val="DADADA"/>
        </a:accent4>
        <a:accent5>
          <a:srgbClr val="AACCFB"/>
        </a:accent5>
        <a:accent6>
          <a:srgbClr val="0E72CF"/>
        </a:accent6>
        <a:hlink>
          <a:srgbClr val="1161C6"/>
        </a:hlink>
        <a:folHlink>
          <a:srgbClr val="114DB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5_LUMC Basispresentatie_ENG">
  <a:themeElements>
    <a:clrScheme name="Aangepast 31">
      <a:dk1>
        <a:srgbClr val="003C66"/>
      </a:dk1>
      <a:lt1>
        <a:srgbClr val="FFFFFF"/>
      </a:lt1>
      <a:dk2>
        <a:srgbClr val="FFFFFF"/>
      </a:dk2>
      <a:lt2>
        <a:srgbClr val="003C7D"/>
      </a:lt2>
      <a:accent1>
        <a:srgbClr val="007CC2"/>
      </a:accent1>
      <a:accent2>
        <a:srgbClr val="009FBD"/>
      </a:accent2>
      <a:accent3>
        <a:srgbClr val="6E90A6"/>
      </a:accent3>
      <a:accent4>
        <a:srgbClr val="E3004F"/>
      </a:accent4>
      <a:accent5>
        <a:srgbClr val="C0965C"/>
      </a:accent5>
      <a:accent6>
        <a:srgbClr val="000000"/>
      </a:accent6>
      <a:hlink>
        <a:srgbClr val="1161C6"/>
      </a:hlink>
      <a:folHlink>
        <a:srgbClr val="E300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101463"/>
        </a:dk1>
        <a:lt1>
          <a:srgbClr val="FFFFFF"/>
        </a:lt1>
        <a:dk2>
          <a:srgbClr val="B5E7FF"/>
        </a:dk2>
        <a:lt2>
          <a:srgbClr val="111166"/>
        </a:lt2>
        <a:accent1>
          <a:srgbClr val="119DF9"/>
        </a:accent1>
        <a:accent2>
          <a:srgbClr val="117FE4"/>
        </a:accent2>
        <a:accent3>
          <a:srgbClr val="D7F1FF"/>
        </a:accent3>
        <a:accent4>
          <a:srgbClr val="DADADA"/>
        </a:accent4>
        <a:accent5>
          <a:srgbClr val="AACCFB"/>
        </a:accent5>
        <a:accent6>
          <a:srgbClr val="0E72CF"/>
        </a:accent6>
        <a:hlink>
          <a:srgbClr val="1161C6"/>
        </a:hlink>
        <a:folHlink>
          <a:srgbClr val="114DB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2_LUMC Basispresentatie_ENG">
  <a:themeElements>
    <a:clrScheme name="Aangepast 31">
      <a:dk1>
        <a:srgbClr val="003C66"/>
      </a:dk1>
      <a:lt1>
        <a:srgbClr val="FFFFFF"/>
      </a:lt1>
      <a:dk2>
        <a:srgbClr val="FFFFFF"/>
      </a:dk2>
      <a:lt2>
        <a:srgbClr val="003C7D"/>
      </a:lt2>
      <a:accent1>
        <a:srgbClr val="007CC2"/>
      </a:accent1>
      <a:accent2>
        <a:srgbClr val="009FBD"/>
      </a:accent2>
      <a:accent3>
        <a:srgbClr val="6E90A6"/>
      </a:accent3>
      <a:accent4>
        <a:srgbClr val="E3004F"/>
      </a:accent4>
      <a:accent5>
        <a:srgbClr val="C0965C"/>
      </a:accent5>
      <a:accent6>
        <a:srgbClr val="000000"/>
      </a:accent6>
      <a:hlink>
        <a:srgbClr val="1161C6"/>
      </a:hlink>
      <a:folHlink>
        <a:srgbClr val="E300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101463"/>
        </a:dk1>
        <a:lt1>
          <a:srgbClr val="FFFFFF"/>
        </a:lt1>
        <a:dk2>
          <a:srgbClr val="B5E7FF"/>
        </a:dk2>
        <a:lt2>
          <a:srgbClr val="111166"/>
        </a:lt2>
        <a:accent1>
          <a:srgbClr val="119DF9"/>
        </a:accent1>
        <a:accent2>
          <a:srgbClr val="117FE4"/>
        </a:accent2>
        <a:accent3>
          <a:srgbClr val="D7F1FF"/>
        </a:accent3>
        <a:accent4>
          <a:srgbClr val="DADADA"/>
        </a:accent4>
        <a:accent5>
          <a:srgbClr val="AACCFB"/>
        </a:accent5>
        <a:accent6>
          <a:srgbClr val="0E72CF"/>
        </a:accent6>
        <a:hlink>
          <a:srgbClr val="1161C6"/>
        </a:hlink>
        <a:folHlink>
          <a:srgbClr val="114DB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C:\Documents and Settings\imeulenbelt\Application Data\Microsoft\Templates\layout.pot</Template>
  <TotalTime>11308821</TotalTime>
  <Pages>8</Pages>
  <Words>1629</Words>
  <Application>Microsoft Office PowerPoint</Application>
  <PresentationFormat>Letter Paper (8.5x11 in)</PresentationFormat>
  <Paragraphs>408</Paragraphs>
  <Slides>60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60</vt:i4>
      </vt:variant>
    </vt:vector>
  </HeadingPairs>
  <TitlesOfParts>
    <vt:vector size="72" baseType="lpstr">
      <vt:lpstr>Arial</vt:lpstr>
      <vt:lpstr>Calibri</vt:lpstr>
      <vt:lpstr>Segoe Script</vt:lpstr>
      <vt:lpstr>Tahoma</vt:lpstr>
      <vt:lpstr>Times</vt:lpstr>
      <vt:lpstr>Times New Roman</vt:lpstr>
      <vt:lpstr>LUMC Basispresentatie_ENG</vt:lpstr>
      <vt:lpstr>1_LUMC Basispresentatie_ENG</vt:lpstr>
      <vt:lpstr>4_LUMC Basispresentatie_ENG</vt:lpstr>
      <vt:lpstr>LUMC Basispresentatie_NL</vt:lpstr>
      <vt:lpstr>5_LUMC Basispresentatie_ENG</vt:lpstr>
      <vt:lpstr>2_LUMC Basispresentatie_ENG</vt:lpstr>
      <vt:lpstr>Finding functional relevant genes</vt:lpstr>
      <vt:lpstr>PowerPoint Presentation</vt:lpstr>
      <vt:lpstr>PowerPoint Presentation</vt:lpstr>
      <vt:lpstr>PowerPoint Presentation</vt:lpstr>
      <vt:lpstr>The Central Dogma of Molecular Biology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Finding genes in practice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 association and sib-pair studies and OA</dc:title>
  <dc:creator>Automatisering</dc:creator>
  <cp:lastModifiedBy>Sinke, L.J. (MOLEPI)</cp:lastModifiedBy>
  <cp:revision>646</cp:revision>
  <cp:lastPrinted>2017-04-11T07:43:07Z</cp:lastPrinted>
  <dcterms:created xsi:type="dcterms:W3CDTF">1998-04-22T07:26:22Z</dcterms:created>
  <dcterms:modified xsi:type="dcterms:W3CDTF">2020-10-23T07:36:02Z</dcterms:modified>
</cp:coreProperties>
</file>